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sldIdLst>
    <p:sldId id="290" r:id="rId2"/>
    <p:sldId id="303" r:id="rId3"/>
    <p:sldId id="307" r:id="rId4"/>
    <p:sldId id="309" r:id="rId5"/>
    <p:sldId id="310" r:id="rId6"/>
    <p:sldId id="343" r:id="rId7"/>
    <p:sldId id="344" r:id="rId8"/>
    <p:sldId id="345" r:id="rId9"/>
    <p:sldId id="346" r:id="rId10"/>
    <p:sldId id="347" r:id="rId11"/>
    <p:sldId id="348" r:id="rId12"/>
    <p:sldId id="350" r:id="rId13"/>
    <p:sldId id="322" r:id="rId14"/>
    <p:sldId id="349" r:id="rId15"/>
    <p:sldId id="340" r:id="rId16"/>
    <p:sldId id="313" r:id="rId17"/>
    <p:sldId id="324" r:id="rId18"/>
    <p:sldId id="325" r:id="rId19"/>
    <p:sldId id="326" r:id="rId20"/>
    <p:sldId id="292" r:id="rId21"/>
    <p:sldId id="338" r:id="rId22"/>
    <p:sldId id="315" r:id="rId23"/>
    <p:sldId id="316" r:id="rId24"/>
    <p:sldId id="317" r:id="rId25"/>
    <p:sldId id="320" r:id="rId26"/>
    <p:sldId id="323" r:id="rId27"/>
    <p:sldId id="342" r:id="rId28"/>
  </p:sldIdLst>
  <p:sldSz cx="9144000" cy="6858000" type="screen4x3"/>
  <p:notesSz cx="7315200" cy="96012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FF0000"/>
    <a:srgbClr val="006600"/>
    <a:srgbClr val="000099"/>
    <a:srgbClr val="FF9900"/>
    <a:srgbClr val="4D4D4D"/>
    <a:srgbClr val="993300"/>
    <a:srgbClr val="CC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563" autoAdjust="0"/>
    <p:restoredTop sz="93107" autoAdjust="0"/>
  </p:normalViewPr>
  <p:slideViewPr>
    <p:cSldViewPr snapToGrid="0">
      <p:cViewPr varScale="1">
        <p:scale>
          <a:sx n="96" d="100"/>
          <a:sy n="96" d="100"/>
        </p:scale>
        <p:origin x="-6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Work%20Documents\publication\ASC2010\The%20summary%20of%20SRF%20cavity%20surface%20roughne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2969962586478337"/>
          <c:y val="2.9453049997618753E-2"/>
          <c:w val="0.75551039646640761"/>
          <c:h val="0.80017562423549771"/>
        </c:manualLayout>
      </c:layout>
      <c:lineChart>
        <c:grouping val="standard"/>
        <c:ser>
          <c:idx val="0"/>
          <c:order val="0"/>
          <c:tx>
            <c:v>Rz</c:v>
          </c:tx>
          <c:marker>
            <c:symbol val="diamond"/>
            <c:size val="8"/>
          </c:marker>
          <c:cat>
            <c:strRef>
              <c:f>Sheet1!$U$5:$U$12</c:f>
              <c:strCache>
                <c:ptCount val="8"/>
                <c:pt idx="0">
                  <c:v>Brand New</c:v>
                </c:pt>
                <c:pt idx="1">
                  <c:v>Brand New</c:v>
                </c:pt>
                <c:pt idx="2">
                  <c:v>BCP</c:v>
                </c:pt>
                <c:pt idx="3">
                  <c:v>Single Xtal BCP</c:v>
                </c:pt>
                <c:pt idx="4">
                  <c:v>Light EP</c:v>
                </c:pt>
                <c:pt idx="5">
                  <c:v>Large grain BCP</c:v>
                </c:pt>
                <c:pt idx="6">
                  <c:v>Heavy EP</c:v>
                </c:pt>
                <c:pt idx="7">
                  <c:v>Tumbling</c:v>
                </c:pt>
              </c:strCache>
            </c:strRef>
          </c:cat>
          <c:val>
            <c:numRef>
              <c:f>Sheet1!$W$5:$W$12</c:f>
              <c:numCache>
                <c:formatCode>0.000</c:formatCode>
                <c:ptCount val="8"/>
                <c:pt idx="0">
                  <c:v>1.4074999999999966</c:v>
                </c:pt>
                <c:pt idx="1">
                  <c:v>1.1002500000000019</c:v>
                </c:pt>
                <c:pt idx="2">
                  <c:v>1.21</c:v>
                </c:pt>
                <c:pt idx="3" formatCode="General">
                  <c:v>1.004</c:v>
                </c:pt>
                <c:pt idx="4">
                  <c:v>0.43825000000000008</c:v>
                </c:pt>
                <c:pt idx="5" formatCode="General">
                  <c:v>0.30600000000000038</c:v>
                </c:pt>
                <c:pt idx="6">
                  <c:v>0.30300000000000032</c:v>
                </c:pt>
                <c:pt idx="7">
                  <c:v>0.20100000000000001</c:v>
                </c:pt>
              </c:numCache>
            </c:numRef>
          </c:val>
        </c:ser>
        <c:marker val="1"/>
        <c:axId val="50886912"/>
        <c:axId val="50962816"/>
      </c:lineChart>
      <c:lineChart>
        <c:grouping val="standard"/>
        <c:ser>
          <c:idx val="1"/>
          <c:order val="1"/>
          <c:tx>
            <c:v>Eacc</c:v>
          </c:tx>
          <c:cat>
            <c:strRef>
              <c:f>Sheet1!$U$6:$U$12</c:f>
              <c:strCache>
                <c:ptCount val="7"/>
                <c:pt idx="0">
                  <c:v>Brand New</c:v>
                </c:pt>
                <c:pt idx="1">
                  <c:v>BCP</c:v>
                </c:pt>
                <c:pt idx="2">
                  <c:v>Single Xtal BCP</c:v>
                </c:pt>
                <c:pt idx="3">
                  <c:v>Light EP</c:v>
                </c:pt>
                <c:pt idx="4">
                  <c:v>Large grain BCP</c:v>
                </c:pt>
                <c:pt idx="5">
                  <c:v>Heavy EP</c:v>
                </c:pt>
                <c:pt idx="6">
                  <c:v>Tumbling</c:v>
                </c:pt>
              </c:strCache>
            </c:strRef>
          </c:cat>
          <c:val>
            <c:numRef>
              <c:f>Sheet1!$Y$5:$Y$12</c:f>
              <c:numCache>
                <c:formatCode>General</c:formatCode>
                <c:ptCount val="8"/>
                <c:pt idx="2">
                  <c:v>26.8</c:v>
                </c:pt>
                <c:pt idx="3">
                  <c:v>30</c:v>
                </c:pt>
                <c:pt idx="4">
                  <c:v>38</c:v>
                </c:pt>
                <c:pt idx="5">
                  <c:v>43</c:v>
                </c:pt>
                <c:pt idx="6">
                  <c:v>40.300000000000004</c:v>
                </c:pt>
                <c:pt idx="7">
                  <c:v>40.5</c:v>
                </c:pt>
              </c:numCache>
            </c:numRef>
          </c:val>
        </c:ser>
        <c:marker val="1"/>
        <c:axId val="51674496"/>
        <c:axId val="51672576"/>
      </c:lineChart>
      <c:catAx>
        <c:axId val="50886912"/>
        <c:scaling>
          <c:orientation val="minMax"/>
        </c:scaling>
        <c:axPos val="b"/>
        <c:majorGridlines/>
        <c:tickLblPos val="nextTo"/>
        <c:txPr>
          <a:bodyPr rot="2700000" vert="horz"/>
          <a:lstStyle/>
          <a:p>
            <a:pPr>
              <a:defRPr/>
            </a:pPr>
            <a:endParaRPr lang="en-US"/>
          </a:p>
        </c:txPr>
        <c:crossAx val="50962816"/>
        <c:crosses val="autoZero"/>
        <c:auto val="1"/>
        <c:lblAlgn val="ctr"/>
        <c:lblOffset val="100"/>
      </c:catAx>
      <c:valAx>
        <c:axId val="509628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Rz (</a:t>
                </a:r>
                <a:r>
                  <a:rPr lang="en-US">
                    <a:latin typeface="Arial"/>
                    <a:cs typeface="Arial"/>
                  </a:rPr>
                  <a:t>µm</a:t>
                </a:r>
                <a:r>
                  <a:rPr lang="en-US"/>
                  <a:t>)</a:t>
                </a:r>
              </a:p>
            </c:rich>
          </c:tx>
          <c:layout>
            <c:manualLayout>
              <c:xMode val="edge"/>
              <c:yMode val="edge"/>
              <c:x val="2.2192981076551804E-2"/>
              <c:y val="0.41063382064558479"/>
            </c:manualLayout>
          </c:layout>
        </c:title>
        <c:numFmt formatCode="0.000" sourceLinked="1"/>
        <c:majorTickMark val="in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50886912"/>
        <c:crosses val="autoZero"/>
        <c:crossBetween val="between"/>
      </c:valAx>
      <c:valAx>
        <c:axId val="51672576"/>
        <c:scaling>
          <c:orientation val="minMax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Eacc (MV/m)</a:t>
                </a:r>
              </a:p>
            </c:rich>
          </c:tx>
          <c:layout>
            <c:manualLayout>
              <c:xMode val="edge"/>
              <c:yMode val="edge"/>
              <c:x val="0.9364270380726385"/>
              <c:y val="0.4026024429391805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51674496"/>
        <c:crosses val="max"/>
        <c:crossBetween val="between"/>
      </c:valAx>
      <c:catAx>
        <c:axId val="51674496"/>
        <c:scaling>
          <c:orientation val="minMax"/>
        </c:scaling>
        <c:delete val="1"/>
        <c:axPos val="b"/>
        <c:tickLblPos val="none"/>
        <c:crossAx val="51672576"/>
        <c:crosses val="autoZero"/>
        <c:auto val="1"/>
        <c:lblAlgn val="ctr"/>
        <c:lblOffset val="100"/>
      </c:catAx>
    </c:plotArea>
    <c:legend>
      <c:legendPos val="r"/>
      <c:layout>
        <c:manualLayout>
          <c:xMode val="edge"/>
          <c:yMode val="edge"/>
          <c:x val="0.68061265972155061"/>
          <c:y val="0.24081539338010369"/>
          <c:w val="0.13937179857523524"/>
          <c:h val="8.3071931763322449E-2"/>
        </c:manualLayout>
      </c:layout>
      <c:spPr>
        <a:solidFill>
          <a:schemeClr val="bg1"/>
        </a:solidFill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span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0.18158</cdr:x>
      <cdr:y>0.29154</cdr:y>
    </cdr:from>
    <cdr:to>
      <cdr:x>0.32368</cdr:x>
      <cdr:y>0.37459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7" y="1617849"/>
          <a:ext cx="894488" cy="46087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/>
            <a:t>Brand new</a:t>
          </a:r>
        </a:p>
        <a:p xmlns:a="http://schemas.openxmlformats.org/drawingml/2006/main">
          <a:r>
            <a:rPr lang="en-US" sz="1100"/>
            <a:t>TE1ACC006</a:t>
          </a:r>
        </a:p>
      </cdr:txBody>
    </cdr:sp>
  </cdr:relSizeAnchor>
  <cdr:relSizeAnchor xmlns:cdr="http://schemas.openxmlformats.org/drawingml/2006/chartDrawing">
    <cdr:from>
      <cdr:x>0.28684</cdr:x>
      <cdr:y>0.1228</cdr:y>
    </cdr:from>
    <cdr:to>
      <cdr:x>0.42894</cdr:x>
      <cdr:y>0.20758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805614" y="681453"/>
          <a:ext cx="894489" cy="470473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/>
            <a:t>BCP'd</a:t>
          </a:r>
          <a:r>
            <a:rPr lang="en-US" sz="1100" baseline="0"/>
            <a:t> 70</a:t>
          </a:r>
          <a:r>
            <a:rPr lang="en-US" sz="1100" baseline="0">
              <a:latin typeface="Arial"/>
              <a:cs typeface="Arial"/>
            </a:rPr>
            <a:t>µm</a:t>
          </a:r>
          <a:endParaRPr lang="en-US" sz="1100"/>
        </a:p>
        <a:p xmlns:a="http://schemas.openxmlformats.org/drawingml/2006/main">
          <a:r>
            <a:rPr lang="en-US" sz="1100"/>
            <a:t>NR-6</a:t>
          </a:r>
        </a:p>
      </cdr:txBody>
    </cdr:sp>
  </cdr:relSizeAnchor>
  <cdr:relSizeAnchor xmlns:cdr="http://schemas.openxmlformats.org/drawingml/2006/chartDrawing">
    <cdr:from>
      <cdr:x>0.4777</cdr:x>
      <cdr:y>0.68617</cdr:y>
    </cdr:from>
    <cdr:to>
      <cdr:x>0.6198</cdr:x>
      <cdr:y>0.77095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094069" y="3898728"/>
          <a:ext cx="920381" cy="481709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/>
            <a:t>EP'd</a:t>
          </a:r>
          <a:r>
            <a:rPr lang="en-US" sz="1100" baseline="0"/>
            <a:t> 40</a:t>
          </a:r>
          <a:r>
            <a:rPr lang="en-US" sz="1100" baseline="0">
              <a:latin typeface="Arial"/>
              <a:cs typeface="Arial"/>
            </a:rPr>
            <a:t>µm</a:t>
          </a:r>
          <a:endParaRPr lang="en-US" sz="1100"/>
        </a:p>
        <a:p xmlns:a="http://schemas.openxmlformats.org/drawingml/2006/main">
          <a:r>
            <a:rPr lang="en-US" sz="1100"/>
            <a:t>TE1ACC005</a:t>
          </a:r>
        </a:p>
      </cdr:txBody>
    </cdr:sp>
  </cdr:relSizeAnchor>
  <cdr:relSizeAnchor xmlns:cdr="http://schemas.openxmlformats.org/drawingml/2006/chartDrawing">
    <cdr:from>
      <cdr:x>0.66545</cdr:x>
      <cdr:y>0.72048</cdr:y>
    </cdr:from>
    <cdr:to>
      <cdr:x>0.80755</cdr:x>
      <cdr:y>0.80525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310122" y="4093672"/>
          <a:ext cx="920382" cy="48165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/>
            <a:t>EP'd</a:t>
          </a:r>
          <a:r>
            <a:rPr lang="en-US" sz="1100" baseline="0"/>
            <a:t> 120</a:t>
          </a:r>
          <a:r>
            <a:rPr lang="en-US" sz="1100" baseline="0">
              <a:latin typeface="Arial"/>
              <a:cs typeface="Arial"/>
            </a:rPr>
            <a:t>µm</a:t>
          </a:r>
          <a:endParaRPr lang="en-US" sz="1100"/>
        </a:p>
        <a:p xmlns:a="http://schemas.openxmlformats.org/drawingml/2006/main">
          <a:r>
            <a:rPr lang="en-US" sz="1100"/>
            <a:t>TE1ACC003</a:t>
          </a:r>
        </a:p>
      </cdr:txBody>
    </cdr:sp>
  </cdr:relSizeAnchor>
  <cdr:relSizeAnchor xmlns:cdr="http://schemas.openxmlformats.org/drawingml/2006/chartDrawing">
    <cdr:from>
      <cdr:x>0.7398</cdr:x>
      <cdr:y>0.54042</cdr:y>
    </cdr:from>
    <cdr:to>
      <cdr:x>0.88191</cdr:x>
      <cdr:y>0.66499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791709" y="3070571"/>
          <a:ext cx="920447" cy="707791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/>
            <a:t>Tumbling</a:t>
          </a:r>
          <a:r>
            <a:rPr lang="en-US" sz="1100" baseline="0"/>
            <a:t> </a:t>
          </a:r>
        </a:p>
        <a:p xmlns:a="http://schemas.openxmlformats.org/drawingml/2006/main">
          <a:r>
            <a:rPr lang="en-US" sz="1100" baseline="0"/>
            <a:t>100-120</a:t>
          </a:r>
          <a:r>
            <a:rPr lang="en-US" sz="1100" baseline="0">
              <a:latin typeface="Arial"/>
              <a:cs typeface="Arial"/>
            </a:rPr>
            <a:t>µm</a:t>
          </a:r>
          <a:endParaRPr lang="en-US" sz="1100"/>
        </a:p>
        <a:p xmlns:a="http://schemas.openxmlformats.org/drawingml/2006/main">
          <a:r>
            <a:rPr lang="en-US" sz="1100"/>
            <a:t>TE1ACC004</a:t>
          </a:r>
        </a:p>
      </cdr:txBody>
    </cdr:sp>
  </cdr:relSizeAnchor>
  <cdr:relSizeAnchor xmlns:cdr="http://schemas.openxmlformats.org/drawingml/2006/chartDrawing">
    <cdr:from>
      <cdr:x>0.15028</cdr:x>
      <cdr:y>0.03365</cdr:y>
    </cdr:from>
    <cdr:to>
      <cdr:x>0.29238</cdr:x>
      <cdr:y>0.11843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973335" y="191195"/>
          <a:ext cx="920382" cy="481709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/>
            <a:t>Brand new</a:t>
          </a:r>
        </a:p>
        <a:p xmlns:a="http://schemas.openxmlformats.org/drawingml/2006/main">
          <a:r>
            <a:rPr lang="en-US" sz="1100"/>
            <a:t>TE1PAV001</a:t>
          </a:r>
        </a:p>
      </cdr:txBody>
    </cdr:sp>
  </cdr:relSizeAnchor>
  <cdr:relSizeAnchor xmlns:cdr="http://schemas.openxmlformats.org/drawingml/2006/chartDrawing">
    <cdr:from>
      <cdr:x>0.5869</cdr:x>
      <cdr:y>0.52152</cdr:y>
    </cdr:from>
    <cdr:to>
      <cdr:x>0.72901</cdr:x>
      <cdr:y>0.63197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386630" y="2658249"/>
          <a:ext cx="1062162" cy="56297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 dirty="0">
              <a:solidFill>
                <a:srgbClr val="FF0000"/>
              </a:solidFill>
            </a:rPr>
            <a:t>PKU Large grain </a:t>
          </a:r>
          <a:r>
            <a:rPr lang="en-US" sz="1100" dirty="0" err="1">
              <a:solidFill>
                <a:srgbClr val="FF0000"/>
              </a:solidFill>
            </a:rPr>
            <a:t>BCP'd</a:t>
          </a:r>
          <a:r>
            <a:rPr lang="en-US" sz="1100" dirty="0">
              <a:solidFill>
                <a:srgbClr val="FF0000"/>
              </a:solidFill>
            </a:rPr>
            <a:t> cavity</a:t>
          </a:r>
        </a:p>
      </cdr:txBody>
    </cdr:sp>
  </cdr:relSizeAnchor>
  <cdr:relSizeAnchor xmlns:cdr="http://schemas.openxmlformats.org/drawingml/2006/chartDrawing">
    <cdr:from>
      <cdr:x>0.35593</cdr:x>
      <cdr:y>0.4692</cdr:y>
    </cdr:from>
    <cdr:to>
      <cdr:x>0.50593</cdr:x>
      <cdr:y>0.57965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305353" y="2665950"/>
          <a:ext cx="971549" cy="627563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/>
            <a:t>PKU Single</a:t>
          </a:r>
          <a:r>
            <a:rPr lang="en-US" sz="1100" baseline="0"/>
            <a:t> crystal </a:t>
          </a:r>
          <a:r>
            <a:rPr lang="en-US" sz="1100"/>
            <a:t>BCP'd cavity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zh-CN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 altLang="zh-CN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zh-CN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81B7A7D5-FACE-433F-BD67-B42285C91D4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Add results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E7D8D-084D-4C49-B174-E29CE4F225CB}" type="slidenum">
              <a:rPr lang="en-US" altLang="zh-CN" smtClean="0"/>
              <a:pPr/>
              <a:t>12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Add results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E7D8D-084D-4C49-B174-E29CE4F225CB}" type="slidenum">
              <a:rPr lang="en-US" altLang="zh-CN" smtClean="0"/>
              <a:pPr/>
              <a:t>13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22MV/m curve?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865369-C102-466A-B0AE-E88F3F62B84E}" type="slidenum">
              <a:rPr lang="en-US" altLang="zh-CN" smtClean="0"/>
              <a:pPr/>
              <a:t>23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306E9-8E0C-4001-BB9C-C138C07947CC}" type="slidenum">
              <a:rPr lang="en-US" altLang="zh-CN" smtClean="0"/>
              <a:pPr/>
              <a:t>24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D39F0-735A-47D7-8709-4AFFC09CBA4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5985F-EDEE-4D79-9120-319348EAF77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B6DE9-1742-4383-9615-F93B9F3A22A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838200"/>
            <a:ext cx="77724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6263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67525" y="63007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D975EA8-C9CA-44F3-8D93-180C140A90A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81534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9CD-0BBC-4602-A59D-19A6E6A12C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92A6B-D77B-4ABF-B1E9-AB356436EBC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BFB6D-51D9-4DDA-BDE1-B3276DC9CFD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A7C4E-BF51-41A1-A645-FD394119C92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FBDCD-D915-4173-81F6-6D6B3C8A437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A95BB-7FE7-44E1-8201-F44FB6D323B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233F1-24D6-41F5-B960-7CF91165592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B2557-FD86-4421-A116-A2127BCE618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4EC9D-26B3-4FF9-8195-890B50A41BB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413" y="62563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zh-CN"/>
              <a:t>June 1, 2009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altLang="zh-CN"/>
              <a:t>G. Wu</a:t>
            </a:r>
          </a:p>
        </p:txBody>
      </p:sp>
      <p:sp>
        <p:nvSpPr>
          <p:cNvPr id="4102" name="Text Box 6"/>
          <p:cNvSpPr txBox="1">
            <a:spLocks noChangeArrowheads="1"/>
          </p:cNvSpPr>
          <p:nvPr userDrawn="1"/>
        </p:nvSpPr>
        <p:spPr bwMode="auto">
          <a:xfrm>
            <a:off x="0" y="0"/>
            <a:ext cx="708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bg2"/>
                </a:solidFill>
              </a:rPr>
              <a:t>  </a:t>
            </a:r>
          </a:p>
        </p:txBody>
      </p:sp>
      <p:sp>
        <p:nvSpPr>
          <p:cNvPr id="4103" name="Line 7"/>
          <p:cNvSpPr>
            <a:spLocks noChangeShapeType="1"/>
          </p:cNvSpPr>
          <p:nvPr userDrawn="1"/>
        </p:nvSpPr>
        <p:spPr bwMode="auto">
          <a:xfrm>
            <a:off x="233363" y="400050"/>
            <a:ext cx="84232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 userDrawn="1"/>
        </p:nvSpPr>
        <p:spPr bwMode="auto">
          <a:xfrm>
            <a:off x="198438" y="6313488"/>
            <a:ext cx="87423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7525" y="63007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F7CBD6-B1A2-4E5A-A084-304EB5C11F27}" type="slidenum">
              <a:rPr lang="en-US" altLang="zh-CN"/>
              <a:pPr/>
              <a:t>‹#›</a:t>
            </a:fld>
            <a:endParaRPr lang="en-US" altLang="zh-CN"/>
          </a:p>
        </p:txBody>
      </p:sp>
      <p:pic>
        <p:nvPicPr>
          <p:cNvPr id="4107" name="Picture 1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27625" y="117475"/>
            <a:ext cx="3878263" cy="2968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image" Target="../media/image29.emf"/><Relationship Id="rId16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5" Type="http://schemas.openxmlformats.org/officeDocument/2006/relationships/image" Target="../media/image4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Relationship Id="rId1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5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12" Type="http://schemas.openxmlformats.org/officeDocument/2006/relationships/image" Target="../media/image54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emf"/><Relationship Id="rId11" Type="http://schemas.openxmlformats.org/officeDocument/2006/relationships/image" Target="../media/image53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emf"/><Relationship Id="rId11" Type="http://schemas.openxmlformats.org/officeDocument/2006/relationships/image" Target="../media/image74.png"/><Relationship Id="rId5" Type="http://schemas.openxmlformats.org/officeDocument/2006/relationships/image" Target="../media/image68.emf"/><Relationship Id="rId10" Type="http://schemas.openxmlformats.org/officeDocument/2006/relationships/image" Target="../media/image73.png"/><Relationship Id="rId4" Type="http://schemas.openxmlformats.org/officeDocument/2006/relationships/image" Target="../media/image67.emf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jpeg"/><Relationship Id="rId7" Type="http://schemas.openxmlformats.org/officeDocument/2006/relationships/image" Target="../media/image80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emf"/><Relationship Id="rId5" Type="http://schemas.openxmlformats.org/officeDocument/2006/relationships/image" Target="../media/image78.jpeg"/><Relationship Id="rId10" Type="http://schemas.openxmlformats.org/officeDocument/2006/relationships/image" Target="../media/image83.emf"/><Relationship Id="rId4" Type="http://schemas.openxmlformats.org/officeDocument/2006/relationships/image" Target="../media/image77.emf"/><Relationship Id="rId9" Type="http://schemas.openxmlformats.org/officeDocument/2006/relationships/image" Target="../media/image8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8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D21F-E89E-4EC5-9233-451A7D0945C7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24247"/>
            <a:ext cx="7772400" cy="1096962"/>
          </a:xfrm>
        </p:spPr>
        <p:txBody>
          <a:bodyPr/>
          <a:lstStyle/>
          <a:p>
            <a:r>
              <a:rPr lang="en-US" sz="2800" dirty="0" smtClean="0"/>
              <a:t>Investigation of large grain cavity surfaces</a:t>
            </a:r>
            <a:endParaRPr lang="en-US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5076" name="Text Box 4"/>
          <p:cNvSpPr txBox="1">
            <a:spLocks noChangeArrowheads="1"/>
          </p:cNvSpPr>
          <p:nvPr/>
        </p:nvSpPr>
        <p:spPr bwMode="auto">
          <a:xfrm>
            <a:off x="1345261" y="1842218"/>
            <a:ext cx="6412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M. Ge</a:t>
            </a:r>
            <a:r>
              <a:rPr lang="de-DE" baseline="30000" dirty="0" smtClean="0"/>
              <a:t>1</a:t>
            </a:r>
            <a:r>
              <a:rPr lang="de-DE" dirty="0" smtClean="0"/>
              <a:t>, </a:t>
            </a:r>
            <a:r>
              <a:rPr lang="de-DE" u="sng" dirty="0" smtClean="0"/>
              <a:t>G. Wu</a:t>
            </a:r>
            <a:r>
              <a:rPr lang="de-DE" u="sng" baseline="30000" dirty="0" smtClean="0"/>
              <a:t>1</a:t>
            </a:r>
            <a:r>
              <a:rPr lang="de-DE" dirty="0" smtClean="0"/>
              <a:t>, P. Kneisel</a:t>
            </a:r>
            <a:r>
              <a:rPr lang="de-DE" baseline="30000" dirty="0" smtClean="0"/>
              <a:t>2</a:t>
            </a:r>
            <a:r>
              <a:rPr lang="de-DE" dirty="0" smtClean="0"/>
              <a:t>, K. Zhao</a:t>
            </a:r>
            <a:r>
              <a:rPr lang="de-DE" baseline="30000" dirty="0" smtClean="0"/>
              <a:t>3</a:t>
            </a:r>
          </a:p>
          <a:p>
            <a:pPr algn="ctr"/>
            <a:endParaRPr lang="de-DE" baseline="30000" dirty="0" smtClean="0"/>
          </a:p>
          <a:p>
            <a:pPr algn="ctr"/>
            <a:r>
              <a:rPr lang="de-DE" baseline="30000" dirty="0" smtClean="0"/>
              <a:t>1.</a:t>
            </a:r>
            <a:r>
              <a:rPr lang="de-DE" dirty="0" smtClean="0"/>
              <a:t> </a:t>
            </a:r>
            <a:r>
              <a:rPr lang="de-DE" dirty="0" smtClean="0"/>
              <a:t>Fermilab  </a:t>
            </a:r>
            <a:r>
              <a:rPr lang="de-DE" baseline="-25000" dirty="0" smtClean="0"/>
              <a:t> </a:t>
            </a:r>
            <a:r>
              <a:rPr lang="de-DE" baseline="30000" dirty="0" smtClean="0"/>
              <a:t>2. </a:t>
            </a:r>
            <a:r>
              <a:rPr lang="de-DE" dirty="0" smtClean="0"/>
              <a:t>Jefferson </a:t>
            </a:r>
            <a:r>
              <a:rPr lang="de-DE" dirty="0" smtClean="0"/>
              <a:t>Lab   </a:t>
            </a:r>
            <a:r>
              <a:rPr lang="de-DE" baseline="30000" dirty="0" smtClean="0"/>
              <a:t> </a:t>
            </a:r>
            <a:r>
              <a:rPr lang="de-DE" baseline="30000" dirty="0" smtClean="0"/>
              <a:t>3.</a:t>
            </a:r>
            <a:r>
              <a:rPr lang="de-DE" dirty="0" smtClean="0"/>
              <a:t> Peking University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54156" y="2981739"/>
            <a:ext cx="7215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Replicas of cavity RF surface of a large grain 1-cell cavity were made. The cavity topology and surface roughness were compared to other 1-cell cavities. Field enhancement of grain boundaries will be analyzed and discussed.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87" y="0"/>
            <a:ext cx="7772400" cy="533400"/>
          </a:xfrm>
        </p:spPr>
        <p:txBody>
          <a:bodyPr/>
          <a:lstStyle/>
          <a:p>
            <a:pPr algn="l"/>
            <a:r>
              <a:rPr lang="en-US" sz="2400" dirty="0" smtClean="0"/>
              <a:t>Optical features of PKU-LG1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June 1, 2009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2A6B-D77B-4ABF-B1E9-AB356436EBC9}" type="slidenum">
              <a:rPr lang="en-US" altLang="zh-CN" smtClean="0"/>
              <a:pPr/>
              <a:t>10</a:t>
            </a:fld>
            <a:endParaRPr lang="en-US" altLang="zh-CN"/>
          </a:p>
        </p:txBody>
      </p:sp>
      <p:pic>
        <p:nvPicPr>
          <p:cNvPr id="4098" name="Picture 2" descr="G:\Work Documents\2010\1.3GHz\PKU-LG1\1st inspection-BCP-2010-6-1\PKU large grain_eq2_000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12" y="428624"/>
            <a:ext cx="8801100" cy="62865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61919" y="819186"/>
            <a:ext cx="252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13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Pits in weld and HAZ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87" y="0"/>
            <a:ext cx="7772400" cy="533400"/>
          </a:xfrm>
        </p:spPr>
        <p:txBody>
          <a:bodyPr/>
          <a:lstStyle/>
          <a:p>
            <a:pPr algn="l"/>
            <a:r>
              <a:rPr lang="en-US" sz="2400" dirty="0" smtClean="0"/>
              <a:t>Optical features of PKU-LG1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June 1, 2009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2A6B-D77B-4ABF-B1E9-AB356436EBC9}" type="slidenum">
              <a:rPr lang="en-US" altLang="zh-CN" smtClean="0"/>
              <a:pPr/>
              <a:t>11</a:t>
            </a:fld>
            <a:endParaRPr lang="en-US" altLang="zh-CN"/>
          </a:p>
        </p:txBody>
      </p:sp>
      <p:pic>
        <p:nvPicPr>
          <p:cNvPr id="5122" name="Picture 2" descr="G:\Work Documents\2010\1.3GHz\PKU-LG1\1st inspection-BCP-2010-6-1\PKU large grain_eq2_088.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45" y="448006"/>
            <a:ext cx="8801100" cy="62865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61919" y="819186"/>
            <a:ext cx="3453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13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BCP </a:t>
            </a:r>
            <a:r>
              <a:rPr lang="en-US" dirty="0" smtClean="0">
                <a:solidFill>
                  <a:schemeClr val="bg1"/>
                </a:solidFill>
              </a:rPr>
              <a:t>enhanced grain boundary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Box 22"/>
          <p:cNvSpPr txBox="1">
            <a:spLocks noChangeArrowheads="1"/>
          </p:cNvSpPr>
          <p:nvPr/>
        </p:nvSpPr>
        <p:spPr bwMode="auto">
          <a:xfrm>
            <a:off x="129208" y="0"/>
            <a:ext cx="52379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The measurement of </a:t>
            </a:r>
            <a:r>
              <a:rPr lang="en-US" sz="2000" dirty="0" smtClean="0"/>
              <a:t>intra grain etching pits</a:t>
            </a:r>
            <a:endParaRPr lang="en-US" sz="2000" dirty="0"/>
          </a:p>
        </p:txBody>
      </p:sp>
      <p:sp>
        <p:nvSpPr>
          <p:cNvPr id="21519" name="Slide Number Placeholder 2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EAEF4AC-5920-4CF8-9584-AE26228E1E30}" type="slidenum">
              <a:rPr lang="en-US" altLang="zh-CN" smtClean="0"/>
              <a:pPr/>
              <a:t>12</a:t>
            </a:fld>
            <a:endParaRPr lang="en-US" altLang="zh-CN" smtClean="0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85192" y="2958549"/>
            <a:ext cx="2693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dirty="0" smtClean="0"/>
              <a:t>Optical image of PKU-LG1</a:t>
            </a:r>
            <a:endParaRPr lang="en-US" altLang="zh-CN" sz="1600" dirty="0"/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3157" y="431524"/>
            <a:ext cx="4244008" cy="274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0258" y="725558"/>
            <a:ext cx="2154404" cy="211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3826565" y="2961447"/>
            <a:ext cx="48900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A result from surface scanning profilometer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510" y="3353422"/>
            <a:ext cx="73326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676940" y="4860236"/>
            <a:ext cx="2693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dirty="0" smtClean="0"/>
              <a:t>Cross section view</a:t>
            </a:r>
            <a:endParaRPr lang="en-US" altLang="zh-CN" sz="1600" dirty="0"/>
          </a:p>
        </p:txBody>
      </p:sp>
      <p:sp>
        <p:nvSpPr>
          <p:cNvPr id="11" name="Rectangle 10"/>
          <p:cNvSpPr/>
          <p:nvPr/>
        </p:nvSpPr>
        <p:spPr>
          <a:xfrm>
            <a:off x="208722" y="5784573"/>
            <a:ext cx="8686800" cy="3539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</a:rPr>
              <a:t>BCP etching pits, while interesting, do not affect cavity performance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50904" y="437323"/>
            <a:ext cx="3886200" cy="1520685"/>
            <a:chOff x="205161" y="152400"/>
            <a:chExt cx="5116048" cy="3124200"/>
          </a:xfrm>
        </p:grpSpPr>
        <p:pic>
          <p:nvPicPr>
            <p:cNvPr id="215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61" y="152400"/>
              <a:ext cx="5116048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2362028" y="990748"/>
              <a:ext cx="533486" cy="3055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2" name="TextBox 7"/>
            <p:cNvSpPr txBox="1">
              <a:spLocks noChangeArrowheads="1"/>
            </p:cNvSpPr>
            <p:nvPr/>
          </p:nvSpPr>
          <p:spPr bwMode="auto">
            <a:xfrm>
              <a:off x="2566582" y="469748"/>
              <a:ext cx="1224560" cy="467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A-A’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 bwMode="auto">
          <a:xfrm rot="10800000">
            <a:off x="6788037" y="1083213"/>
            <a:ext cx="303931" cy="14091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9" name="TextBox 19"/>
          <p:cNvSpPr txBox="1">
            <a:spLocks noChangeArrowheads="1"/>
          </p:cNvSpPr>
          <p:nvPr/>
        </p:nvSpPr>
        <p:spPr bwMode="auto">
          <a:xfrm>
            <a:off x="7058769" y="1127459"/>
            <a:ext cx="1215724" cy="3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Joint of grain boundary</a:t>
            </a:r>
          </a:p>
        </p:txBody>
      </p:sp>
      <p:sp>
        <p:nvSpPr>
          <p:cNvPr id="21509" name="TextBox 20"/>
          <p:cNvSpPr txBox="1">
            <a:spLocks noChangeArrowheads="1"/>
          </p:cNvSpPr>
          <p:nvPr/>
        </p:nvSpPr>
        <p:spPr bwMode="auto">
          <a:xfrm>
            <a:off x="462308" y="4558334"/>
            <a:ext cx="3657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chemeClr val="tx2"/>
              </a:solidFill>
            </a:endParaRPr>
          </a:p>
          <a:p>
            <a:r>
              <a:rPr lang="en-US" dirty="0"/>
              <a:t>The height of step on A-A’: 60</a:t>
            </a:r>
            <a:r>
              <a:rPr lang="en-US" dirty="0">
                <a:cs typeface="Arial" charset="0"/>
              </a:rPr>
              <a:t>µm</a:t>
            </a:r>
            <a:endParaRPr lang="en-US" dirty="0"/>
          </a:p>
          <a:p>
            <a:r>
              <a:rPr lang="en-US" dirty="0"/>
              <a:t>The height of step on B-B’: 25</a:t>
            </a:r>
            <a:r>
              <a:rPr lang="en-US" dirty="0">
                <a:cs typeface="Arial" charset="0"/>
              </a:rPr>
              <a:t>µm</a:t>
            </a:r>
            <a:endParaRPr lang="en-US" dirty="0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924339" y="487364"/>
            <a:ext cx="2790341" cy="3836158"/>
            <a:chOff x="685800" y="0"/>
            <a:chExt cx="2209800" cy="3100388"/>
          </a:xfrm>
        </p:grpSpPr>
        <p:pic>
          <p:nvPicPr>
            <p:cNvPr id="2152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0"/>
              <a:ext cx="2209800" cy="310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Arrow Connector 23"/>
            <p:cNvCxnSpPr/>
            <p:nvPr/>
          </p:nvCxnSpPr>
          <p:spPr>
            <a:xfrm rot="10800000">
              <a:off x="1666875" y="1454150"/>
              <a:ext cx="3048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5" name="TextBox 24"/>
            <p:cNvSpPr txBox="1">
              <a:spLocks noChangeArrowheads="1"/>
            </p:cNvSpPr>
            <p:nvPr/>
          </p:nvSpPr>
          <p:spPr bwMode="auto">
            <a:xfrm>
              <a:off x="1600200" y="1577975"/>
              <a:ext cx="1219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Joint of grain boundary</a:t>
              </a:r>
            </a:p>
          </p:txBody>
        </p:sp>
        <p:sp>
          <p:nvSpPr>
            <p:cNvPr id="21526" name="TextBox 28"/>
            <p:cNvSpPr txBox="1">
              <a:spLocks noChangeArrowheads="1"/>
            </p:cNvSpPr>
            <p:nvPr/>
          </p:nvSpPr>
          <p:spPr bwMode="auto">
            <a:xfrm>
              <a:off x="771524" y="2359025"/>
              <a:ext cx="15906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Welding seam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731026" y="3339549"/>
            <a:ext cx="3975652" cy="1669772"/>
            <a:chOff x="4622800" y="4229100"/>
            <a:chExt cx="3760788" cy="2514600"/>
          </a:xfrm>
        </p:grpSpPr>
        <p:pic>
          <p:nvPicPr>
            <p:cNvPr id="2152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2800" y="4229100"/>
              <a:ext cx="3760788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6324600" y="5334000"/>
              <a:ext cx="609600" cy="1587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2" name="TextBox 7"/>
            <p:cNvSpPr txBox="1">
              <a:spLocks noChangeArrowheads="1"/>
            </p:cNvSpPr>
            <p:nvPr/>
          </p:nvSpPr>
          <p:spPr bwMode="auto">
            <a:xfrm>
              <a:off x="6654504" y="5010724"/>
              <a:ext cx="9328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B-B’</a:t>
              </a:r>
            </a:p>
          </p:txBody>
        </p:sp>
      </p:grpSp>
      <p:sp>
        <p:nvSpPr>
          <p:cNvPr id="21514" name="TextBox 22"/>
          <p:cNvSpPr txBox="1">
            <a:spLocks noChangeArrowheads="1"/>
          </p:cNvSpPr>
          <p:nvPr/>
        </p:nvSpPr>
        <p:spPr bwMode="auto">
          <a:xfrm>
            <a:off x="129209" y="0"/>
            <a:ext cx="4929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The measurement of grain boundary step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2032000" y="1879600"/>
            <a:ext cx="533400" cy="127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7"/>
          <p:cNvSpPr txBox="1">
            <a:spLocks noChangeArrowheads="1"/>
          </p:cNvSpPr>
          <p:nvPr/>
        </p:nvSpPr>
        <p:spPr bwMode="auto">
          <a:xfrm>
            <a:off x="2419350" y="1574800"/>
            <a:ext cx="933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A-A’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057400" y="1143000"/>
            <a:ext cx="609600" cy="1588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8" name="TextBox 7"/>
          <p:cNvSpPr txBox="1">
            <a:spLocks noChangeArrowheads="1"/>
          </p:cNvSpPr>
          <p:nvPr/>
        </p:nvSpPr>
        <p:spPr bwMode="auto">
          <a:xfrm>
            <a:off x="2322513" y="822325"/>
            <a:ext cx="931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B-B’</a:t>
            </a:r>
          </a:p>
        </p:txBody>
      </p:sp>
      <p:sp>
        <p:nvSpPr>
          <p:cNvPr id="21519" name="Slide Number Placeholder 2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EAEF4AC-5920-4CF8-9584-AE26228E1E30}" type="slidenum">
              <a:rPr lang="en-US" altLang="zh-CN" smtClean="0"/>
              <a:pPr/>
              <a:t>13</a:t>
            </a:fld>
            <a:endParaRPr lang="en-US" altLang="zh-CN" smtClean="0"/>
          </a:p>
        </p:txBody>
      </p:sp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8853" y="1895614"/>
            <a:ext cx="4686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6903280" y="2546074"/>
            <a:ext cx="17526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Profile on A-A’</a:t>
            </a:r>
          </a:p>
        </p:txBody>
      </p:sp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44009" y="4827105"/>
            <a:ext cx="46355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4873487" y="5483088"/>
            <a:ext cx="17526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Profile on B-B’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003853" y="4310270"/>
            <a:ext cx="2693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dirty="0" smtClean="0"/>
              <a:t>Optical image of PKU-LG1</a:t>
            </a:r>
            <a:endParaRPr lang="en-US" altLang="zh-CN" sz="1600" dirty="0"/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496957" y="5515803"/>
            <a:ext cx="36973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A result from surface scanning profilometer</a:t>
            </a:r>
            <a:endParaRPr lang="en-US" dirty="0"/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33F1-24D6-41F5-B960-7CF911655925}" type="slidenum">
              <a:rPr lang="en-US" altLang="zh-CN" smtClean="0"/>
              <a:pPr/>
              <a:t>14</a:t>
            </a:fld>
            <a:endParaRPr lang="en-US" altLang="zh-C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0858" y="764070"/>
            <a:ext cx="7056437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129209" y="0"/>
            <a:ext cx="4929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The measurement of grain boundary step</a:t>
            </a:r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815010" y="5038725"/>
            <a:ext cx="787179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chemeClr val="tx2"/>
              </a:solidFill>
            </a:endParaRPr>
          </a:p>
          <a:p>
            <a:r>
              <a:rPr lang="en-US" dirty="0" smtClean="0"/>
              <a:t>A result from confocal laser scanning </a:t>
            </a:r>
            <a:r>
              <a:rPr lang="en-US" dirty="0" smtClean="0"/>
              <a:t>microscope for previous B-B location. 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8" name="Rectangle 7"/>
          <p:cNvSpPr/>
          <p:nvPr/>
        </p:nvSpPr>
        <p:spPr>
          <a:xfrm>
            <a:off x="208722" y="5715000"/>
            <a:ext cx="8686800" cy="3539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</a:rPr>
              <a:t>Long and steep grain boundaries do not affect cavity performance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9F9CD-0BBC-4602-A59D-19A6E6A12CEA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6569"/>
            <a:ext cx="3886200" cy="204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129209" y="0"/>
            <a:ext cx="6195390" cy="407504"/>
          </a:xfrm>
        </p:spPr>
        <p:txBody>
          <a:bodyPr/>
          <a:lstStyle/>
          <a:p>
            <a:pPr algn="l" eaLnBrk="1" hangingPunct="1"/>
            <a:r>
              <a:rPr lang="en-US" sz="2000" dirty="0" smtClean="0"/>
              <a:t>Field enhancement factor with step model</a:t>
            </a:r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235" y="938519"/>
            <a:ext cx="5426765" cy="221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24948" y="3783640"/>
            <a:ext cx="7354955" cy="147732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Magnetic field enhancement model suggested the features in this cavity cannot fully explain the cavity performance limitations.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Geometric topology serves only a secondary role in limiting cavity performances</a:t>
            </a:r>
            <a:r>
              <a:rPr lang="en-US" dirty="0" smtClean="0">
                <a:solidFill>
                  <a:schemeClr val="bg1"/>
                </a:solidFill>
              </a:rPr>
              <a:t>. (based on grain boundary and other benign pits.)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2643" y="2723322"/>
            <a:ext cx="7156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185</a:t>
            </a:r>
            <a:endParaRPr lang="en-US" sz="1400" dirty="0"/>
          </a:p>
        </p:txBody>
      </p:sp>
      <p:sp>
        <p:nvSpPr>
          <p:cNvPr id="10" name="Oval 9"/>
          <p:cNvSpPr/>
          <p:nvPr/>
        </p:nvSpPr>
        <p:spPr>
          <a:xfrm>
            <a:off x="3796748" y="2633870"/>
            <a:ext cx="4750905" cy="3975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13" name="TextBox 12"/>
          <p:cNvSpPr txBox="1"/>
          <p:nvPr/>
        </p:nvSpPr>
        <p:spPr>
          <a:xfrm>
            <a:off x="765313" y="2782956"/>
            <a:ext cx="248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 field enhancement model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A95BB-7FE7-44E1-8201-F44FB6D323B9}" type="slidenum">
              <a:rPr lang="en-US" altLang="zh-CN" smtClean="0"/>
              <a:pPr/>
              <a:t>16</a:t>
            </a:fld>
            <a:endParaRPr lang="en-US" altLang="zh-CN"/>
          </a:p>
        </p:txBody>
      </p:sp>
      <p:sp>
        <p:nvSpPr>
          <p:cNvPr id="5" name="Rectangle 4"/>
          <p:cNvSpPr/>
          <p:nvPr/>
        </p:nvSpPr>
        <p:spPr>
          <a:xfrm>
            <a:off x="228600" y="0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Cavity surface features comparison</a:t>
            </a:r>
            <a:endParaRPr lang="en-US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674688" y="894315"/>
            <a:ext cx="7772400" cy="517849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Cavities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have apparent geometric defects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lang="en-US" sz="1600" kern="0" baseline="0" dirty="0" smtClean="0">
                <a:latin typeface="+mn-lt"/>
                <a:ea typeface="+mn-ea"/>
              </a:rPr>
              <a:t>Bumps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lang="en-US" sz="1600" kern="0" dirty="0" smtClean="0">
                <a:latin typeface="+mn-lt"/>
                <a:ea typeface="+mn-ea"/>
              </a:rPr>
              <a:t>Pits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lang="en-US" sz="1600" kern="0" dirty="0" smtClean="0">
                <a:latin typeface="+mn-lt"/>
                <a:ea typeface="+mn-ea"/>
              </a:rPr>
              <a:t>Scratches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lang="en-US" sz="1600" kern="0" dirty="0" smtClean="0">
                <a:solidFill>
                  <a:srgbClr val="FF0000"/>
                </a:solidFill>
                <a:latin typeface="+mn-lt"/>
                <a:ea typeface="+mn-ea"/>
              </a:rPr>
              <a:t>Grain boundaries (Large grain)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Cavities have no visible defects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</a:pPr>
            <a:r>
              <a:rPr lang="en-US" kern="0" dirty="0" smtClean="0">
                <a:latin typeface="+mn-lt"/>
                <a:ea typeface="+mn-ea"/>
              </a:rPr>
              <a:t>    </a:t>
            </a:r>
            <a:r>
              <a:rPr lang="en-US" u="sng" kern="0" dirty="0" smtClean="0">
                <a:latin typeface="+mn-lt"/>
                <a:ea typeface="+mn-ea"/>
              </a:rPr>
              <a:t>Surface roughness in 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lang="en-US" sz="1600" kern="0" dirty="0" smtClean="0">
                <a:latin typeface="+mn-lt"/>
                <a:ea typeface="+mn-ea"/>
              </a:rPr>
              <a:t>Weld seam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lang="en-US" sz="1600" kern="0" dirty="0" smtClean="0">
                <a:latin typeface="+mn-lt"/>
                <a:ea typeface="+mn-ea"/>
              </a:rPr>
              <a:t>Heat Affected Zone (HAZ)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lang="en-US" sz="1600" kern="0" dirty="0" smtClean="0">
                <a:latin typeface="+mn-lt"/>
                <a:ea typeface="+mn-ea"/>
              </a:rPr>
              <a:t>Normal area. 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</a:pPr>
            <a:r>
              <a:rPr lang="en-US" kern="0" dirty="0" smtClean="0"/>
              <a:t>            </a:t>
            </a:r>
            <a:r>
              <a:rPr lang="en-US" u="sng" kern="0" dirty="0" smtClean="0"/>
              <a:t>Cavities represent six categories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Blip>
                <a:blip r:embed="rId2"/>
              </a:buBlip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grain BCP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Blip>
                <a:blip r:embed="rId2"/>
              </a:buBlip>
            </a:pPr>
            <a:r>
              <a:rPr lang="en-US" sz="1600" kern="0" baseline="0" dirty="0" smtClean="0">
                <a:solidFill>
                  <a:srgbClr val="FF0000"/>
                </a:solidFill>
                <a:latin typeface="+mn-lt"/>
                <a:ea typeface="+mn-ea"/>
              </a:rPr>
              <a:t>Large</a:t>
            </a:r>
            <a:r>
              <a:rPr lang="en-US" sz="1600" kern="0" dirty="0" smtClean="0">
                <a:solidFill>
                  <a:srgbClr val="FF0000"/>
                </a:solidFill>
                <a:latin typeface="+mn-lt"/>
                <a:ea typeface="+mn-ea"/>
              </a:rPr>
              <a:t> grain BCP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Blip>
                <a:blip r:embed="rId2"/>
              </a:buBlip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crystal BCP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Blip>
                <a:blip r:embed="rId2"/>
              </a:buBlip>
            </a:pPr>
            <a:r>
              <a:rPr lang="en-US" sz="1600" kern="0" baseline="0" dirty="0" smtClean="0">
                <a:latin typeface="+mn-lt"/>
                <a:ea typeface="+mn-ea"/>
              </a:rPr>
              <a:t>Fine grain</a:t>
            </a:r>
            <a:r>
              <a:rPr lang="en-US" sz="1600" kern="0" dirty="0" smtClean="0">
                <a:latin typeface="+mn-lt"/>
                <a:ea typeface="+mn-ea"/>
              </a:rPr>
              <a:t> l</a:t>
            </a:r>
            <a:r>
              <a:rPr lang="en-US" sz="1600" kern="0" baseline="0" dirty="0" smtClean="0">
                <a:latin typeface="+mn-lt"/>
                <a:ea typeface="+mn-ea"/>
              </a:rPr>
              <a:t>ight</a:t>
            </a:r>
            <a:r>
              <a:rPr lang="en-US" sz="1600" kern="0" dirty="0" smtClean="0">
                <a:latin typeface="+mn-lt"/>
                <a:ea typeface="+mn-ea"/>
              </a:rPr>
              <a:t> EP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Blip>
                <a:blip r:embed="rId2"/>
              </a:buBlip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Fine grain</a:t>
            </a:r>
            <a:r>
              <a:rPr lang="en-US" sz="1600" kern="0" noProof="0" dirty="0" smtClean="0">
                <a:latin typeface="+mn-lt"/>
                <a:ea typeface="+mn-ea"/>
              </a:rPr>
              <a:t> heavy EP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Blip>
                <a:blip r:embed="rId2"/>
              </a:buBlip>
            </a:pP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Fine</a:t>
            </a:r>
            <a:r>
              <a:rPr kumimoji="0" lang="en-US" sz="16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grain Tumble polishing plus light EP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7" name="Rectangle 6"/>
          <p:cNvSpPr/>
          <p:nvPr/>
        </p:nvSpPr>
        <p:spPr>
          <a:xfrm>
            <a:off x="1007165" y="500269"/>
            <a:ext cx="742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How large grain BCP processed RF surfaces differ from other cavities?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39147" y="30163"/>
            <a:ext cx="5039139" cy="392112"/>
          </a:xfrm>
        </p:spPr>
        <p:txBody>
          <a:bodyPr/>
          <a:lstStyle/>
          <a:p>
            <a:pPr algn="l"/>
            <a:r>
              <a:rPr lang="en-US" altLang="zh-CN" sz="2400" dirty="0" smtClean="0"/>
              <a:t>Cavity surface roughness database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997075"/>
            <a:ext cx="198782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027238"/>
            <a:ext cx="1984513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430695" y="2133600"/>
            <a:ext cx="1185863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1100" dirty="0">
                <a:latin typeface="Verdana" pitchFamily="34" charset="0"/>
              </a:rPr>
              <a:t>Brand new</a:t>
            </a:r>
          </a:p>
          <a:p>
            <a:r>
              <a:rPr lang="en-US" altLang="zh-CN" sz="1100" dirty="0" smtClean="0">
                <a:latin typeface="Verdana" pitchFamily="34" charset="0"/>
              </a:rPr>
              <a:t>TE1ACC006</a:t>
            </a:r>
          </a:p>
          <a:p>
            <a:r>
              <a:rPr lang="en-US" altLang="zh-CN" sz="1100" dirty="0" smtClean="0">
                <a:latin typeface="Verdana" pitchFamily="34" charset="0"/>
              </a:rPr>
              <a:t>(2 similar)</a:t>
            </a:r>
            <a:endParaRPr lang="en-US" altLang="zh-CN" sz="1100" dirty="0">
              <a:latin typeface="Verdana" pitchFamily="34" charset="0"/>
            </a:endParaRP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2520950" y="403225"/>
            <a:ext cx="12271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/>
              <a:t>Welding seam</a:t>
            </a:r>
          </a:p>
        </p:txBody>
      </p:sp>
      <p:sp>
        <p:nvSpPr>
          <p:cNvPr id="24583" name="TextBox 10"/>
          <p:cNvSpPr txBox="1">
            <a:spLocks noChangeArrowheads="1"/>
          </p:cNvSpPr>
          <p:nvPr/>
        </p:nvSpPr>
        <p:spPr bwMode="auto">
          <a:xfrm>
            <a:off x="4953000" y="381000"/>
            <a:ext cx="631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/>
              <a:t>HAZ</a:t>
            </a:r>
          </a:p>
        </p:txBody>
      </p:sp>
      <p:sp>
        <p:nvSpPr>
          <p:cNvPr id="24584" name="TextBox 11"/>
          <p:cNvSpPr txBox="1">
            <a:spLocks noChangeArrowheads="1"/>
          </p:cNvSpPr>
          <p:nvPr/>
        </p:nvSpPr>
        <p:spPr bwMode="auto">
          <a:xfrm>
            <a:off x="6867525" y="404813"/>
            <a:ext cx="12414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dirty="0" smtClean="0"/>
              <a:t>Normal area</a:t>
            </a:r>
            <a:endParaRPr lang="en-US" altLang="zh-CN" sz="1100" dirty="0"/>
          </a:p>
        </p:txBody>
      </p:sp>
      <p:sp>
        <p:nvSpPr>
          <p:cNvPr id="24585" name="TextBox 1"/>
          <p:cNvSpPr txBox="1">
            <a:spLocks noChangeArrowheads="1"/>
          </p:cNvSpPr>
          <p:nvPr/>
        </p:nvSpPr>
        <p:spPr bwMode="auto">
          <a:xfrm>
            <a:off x="417443" y="4734339"/>
            <a:ext cx="1284288" cy="473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1100" dirty="0" err="1">
                <a:latin typeface="Verdana" pitchFamily="34" charset="0"/>
              </a:rPr>
              <a:t>BCP'd</a:t>
            </a:r>
            <a:r>
              <a:rPr lang="en-US" altLang="zh-CN" sz="1100" dirty="0">
                <a:latin typeface="Verdana" pitchFamily="34" charset="0"/>
              </a:rPr>
              <a:t> 70</a:t>
            </a:r>
            <a:r>
              <a:rPr lang="en-US" altLang="zh-CN" sz="1100" dirty="0">
                <a:cs typeface="Arial" charset="0"/>
              </a:rPr>
              <a:t>µm</a:t>
            </a:r>
            <a:endParaRPr lang="en-US" altLang="zh-CN" sz="1100" dirty="0">
              <a:latin typeface="Verdana" pitchFamily="34" charset="0"/>
            </a:endParaRPr>
          </a:p>
          <a:p>
            <a:r>
              <a:rPr lang="en-US" altLang="zh-CN" sz="1100" dirty="0" smtClean="0">
                <a:latin typeface="Verdana" pitchFamily="34" charset="0"/>
              </a:rPr>
              <a:t>NR-6</a:t>
            </a:r>
          </a:p>
          <a:p>
            <a:r>
              <a:rPr lang="en-US" altLang="zh-CN" sz="1100" dirty="0" smtClean="0">
                <a:latin typeface="Verdana" pitchFamily="34" charset="0"/>
              </a:rPr>
              <a:t>(3 similar)</a:t>
            </a:r>
            <a:endParaRPr lang="en-US" altLang="zh-CN" sz="1100" dirty="0">
              <a:latin typeface="Verdana" pitchFamily="34" charset="0"/>
            </a:endParaRPr>
          </a:p>
        </p:txBody>
      </p:sp>
      <p:sp>
        <p:nvSpPr>
          <p:cNvPr id="24586" name="TextBox 1"/>
          <p:cNvSpPr txBox="1">
            <a:spLocks noChangeArrowheads="1"/>
          </p:cNvSpPr>
          <p:nvPr/>
        </p:nvSpPr>
        <p:spPr bwMode="auto">
          <a:xfrm>
            <a:off x="417443" y="5648739"/>
            <a:ext cx="1133475" cy="473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1100" dirty="0" err="1">
                <a:latin typeface="Verdana" pitchFamily="34" charset="0"/>
              </a:rPr>
              <a:t>EP'd</a:t>
            </a:r>
            <a:r>
              <a:rPr lang="en-US" altLang="zh-CN" sz="1100" dirty="0">
                <a:latin typeface="Verdana" pitchFamily="34" charset="0"/>
              </a:rPr>
              <a:t> 40</a:t>
            </a:r>
            <a:r>
              <a:rPr lang="en-US" altLang="zh-CN" sz="1100" dirty="0">
                <a:cs typeface="Arial" charset="0"/>
              </a:rPr>
              <a:t>µm</a:t>
            </a:r>
            <a:endParaRPr lang="en-US" altLang="zh-CN" sz="1100" dirty="0">
              <a:latin typeface="Verdana" pitchFamily="34" charset="0"/>
            </a:endParaRPr>
          </a:p>
          <a:p>
            <a:r>
              <a:rPr lang="en-US" altLang="zh-CN" sz="1100" dirty="0">
                <a:latin typeface="Verdana" pitchFamily="34" charset="0"/>
              </a:rPr>
              <a:t>TE1ACC005</a:t>
            </a:r>
          </a:p>
        </p:txBody>
      </p:sp>
      <p:pic>
        <p:nvPicPr>
          <p:cNvPr id="24587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1" y="4495800"/>
            <a:ext cx="1987826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8798" y="4394200"/>
            <a:ext cx="198982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614" y="4456113"/>
            <a:ext cx="1984099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799" y="5592763"/>
            <a:ext cx="1987827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7200" y="5638800"/>
            <a:ext cx="1984513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1" y="5715000"/>
            <a:ext cx="198782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7401" y="2027238"/>
            <a:ext cx="1987826" cy="121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4" name="TextBox 1"/>
          <p:cNvSpPr txBox="1">
            <a:spLocks noChangeArrowheads="1"/>
          </p:cNvSpPr>
          <p:nvPr/>
        </p:nvSpPr>
        <p:spPr bwMode="auto">
          <a:xfrm>
            <a:off x="437322" y="914400"/>
            <a:ext cx="1600200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1100" dirty="0">
                <a:latin typeface="Verdana" pitchFamily="34" charset="0"/>
              </a:rPr>
              <a:t>Brand new</a:t>
            </a:r>
          </a:p>
          <a:p>
            <a:r>
              <a:rPr lang="en-US" altLang="zh-CN" sz="1100" dirty="0" smtClean="0">
                <a:latin typeface="Verdana" pitchFamily="34" charset="0"/>
              </a:rPr>
              <a:t>TE1PAV001</a:t>
            </a:r>
          </a:p>
          <a:p>
            <a:r>
              <a:rPr lang="en-US" altLang="zh-CN" sz="1100" dirty="0" smtClean="0">
                <a:latin typeface="Verdana" pitchFamily="34" charset="0"/>
              </a:rPr>
              <a:t>(3 similar cavities)</a:t>
            </a:r>
            <a:endParaRPr lang="en-US" altLang="zh-CN" sz="1100" dirty="0">
              <a:latin typeface="Verdana" pitchFamily="34" charset="0"/>
            </a:endParaRPr>
          </a:p>
        </p:txBody>
      </p:sp>
      <p:pic>
        <p:nvPicPr>
          <p:cNvPr id="24595" name="Picture 3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685800"/>
            <a:ext cx="198755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3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0" y="671513"/>
            <a:ext cx="198755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674688"/>
            <a:ext cx="1987826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8" name="TextBox 1"/>
          <p:cNvSpPr txBox="1">
            <a:spLocks noChangeArrowheads="1"/>
          </p:cNvSpPr>
          <p:nvPr/>
        </p:nvSpPr>
        <p:spPr bwMode="auto">
          <a:xfrm>
            <a:off x="454577" y="3362739"/>
            <a:ext cx="1447800" cy="473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1100" dirty="0">
                <a:latin typeface="Verdana" pitchFamily="34" charset="0"/>
              </a:rPr>
              <a:t>PKU single crystal </a:t>
            </a:r>
            <a:r>
              <a:rPr lang="en-US" altLang="zh-CN" sz="1100" dirty="0" err="1">
                <a:latin typeface="Verdana" pitchFamily="34" charset="0"/>
              </a:rPr>
              <a:t>BCP‘d</a:t>
            </a:r>
            <a:r>
              <a:rPr lang="en-US" altLang="zh-CN" sz="1100" dirty="0">
                <a:latin typeface="Verdana" pitchFamily="34" charset="0"/>
              </a:rPr>
              <a:t> cavity</a:t>
            </a:r>
          </a:p>
        </p:txBody>
      </p:sp>
      <p:pic>
        <p:nvPicPr>
          <p:cNvPr id="24599" name="Picture 3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57400" y="3220278"/>
            <a:ext cx="1987826" cy="132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0" name="Picture 3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63888" y="3206750"/>
            <a:ext cx="1987826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1" name="Picture 3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00800" y="3192463"/>
            <a:ext cx="1987550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2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6E9133-EE96-4146-9886-22FFEDE9798B}" type="slidenum">
              <a:rPr lang="en-US" altLang="zh-CN" smtClean="0"/>
              <a:pPr/>
              <a:t>17</a:t>
            </a:fld>
            <a:endParaRPr lang="en-US" altLang="zh-CN" smtClean="0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29208" y="30163"/>
            <a:ext cx="5029201" cy="392112"/>
          </a:xfrm>
        </p:spPr>
        <p:txBody>
          <a:bodyPr/>
          <a:lstStyle/>
          <a:p>
            <a:pPr algn="l"/>
            <a:r>
              <a:rPr lang="en-US" altLang="zh-CN" sz="2400" dirty="0" smtClean="0"/>
              <a:t>Cavity surface roughness database</a:t>
            </a:r>
          </a:p>
        </p:txBody>
      </p:sp>
      <p:sp>
        <p:nvSpPr>
          <p:cNvPr id="25603" name="TextBox 9"/>
          <p:cNvSpPr txBox="1">
            <a:spLocks noChangeArrowheads="1"/>
          </p:cNvSpPr>
          <p:nvPr/>
        </p:nvSpPr>
        <p:spPr bwMode="auto">
          <a:xfrm>
            <a:off x="2514600" y="457200"/>
            <a:ext cx="12271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/>
              <a:t>Welding seam</a:t>
            </a:r>
          </a:p>
        </p:txBody>
      </p:sp>
      <p:sp>
        <p:nvSpPr>
          <p:cNvPr id="25604" name="TextBox 10"/>
          <p:cNvSpPr txBox="1">
            <a:spLocks noChangeArrowheads="1"/>
          </p:cNvSpPr>
          <p:nvPr/>
        </p:nvSpPr>
        <p:spPr bwMode="auto">
          <a:xfrm>
            <a:off x="4800600" y="457200"/>
            <a:ext cx="631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/>
              <a:t>HAZ</a:t>
            </a:r>
          </a:p>
        </p:txBody>
      </p:sp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6553200" y="457200"/>
            <a:ext cx="12414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dirty="0" smtClean="0"/>
              <a:t>Normal area</a:t>
            </a:r>
            <a:endParaRPr lang="en-US" altLang="zh-CN" sz="1100" dirty="0"/>
          </a:p>
        </p:txBody>
      </p:sp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457200" y="838200"/>
            <a:ext cx="1155700" cy="473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1100" dirty="0" err="1">
                <a:latin typeface="Verdana" pitchFamily="34" charset="0"/>
              </a:rPr>
              <a:t>EP'd</a:t>
            </a:r>
            <a:r>
              <a:rPr lang="en-US" altLang="zh-CN" sz="1100" dirty="0">
                <a:latin typeface="Verdana" pitchFamily="34" charset="0"/>
              </a:rPr>
              <a:t> 120</a:t>
            </a:r>
            <a:r>
              <a:rPr lang="en-US" altLang="zh-CN" sz="1100" dirty="0">
                <a:cs typeface="Arial" charset="0"/>
              </a:rPr>
              <a:t>µm</a:t>
            </a:r>
            <a:endParaRPr lang="en-US" altLang="zh-CN" sz="1100" dirty="0">
              <a:latin typeface="Verdana" pitchFamily="34" charset="0"/>
            </a:endParaRPr>
          </a:p>
          <a:p>
            <a:r>
              <a:rPr lang="en-US" altLang="zh-CN" sz="1100" dirty="0" smtClean="0">
                <a:latin typeface="Verdana" pitchFamily="34" charset="0"/>
              </a:rPr>
              <a:t>TE1ACC003</a:t>
            </a:r>
          </a:p>
          <a:p>
            <a:r>
              <a:rPr lang="en-US" altLang="zh-CN" sz="1100" dirty="0" smtClean="0">
                <a:latin typeface="Verdana" pitchFamily="34" charset="0"/>
              </a:rPr>
              <a:t>(8 similar)</a:t>
            </a:r>
            <a:endParaRPr lang="en-US" altLang="zh-CN" sz="1100" dirty="0">
              <a:latin typeface="Verdana" pitchFamily="34" charset="0"/>
            </a:endParaRPr>
          </a:p>
        </p:txBody>
      </p:sp>
      <p:sp>
        <p:nvSpPr>
          <p:cNvPr id="25607" name="TextBox 1"/>
          <p:cNvSpPr txBox="1">
            <a:spLocks noChangeArrowheads="1"/>
          </p:cNvSpPr>
          <p:nvPr/>
        </p:nvSpPr>
        <p:spPr bwMode="auto">
          <a:xfrm>
            <a:off x="457200" y="2286000"/>
            <a:ext cx="1135063" cy="474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1100" dirty="0" err="1">
                <a:latin typeface="Verdana" pitchFamily="34" charset="0"/>
              </a:rPr>
              <a:t>EP'd</a:t>
            </a:r>
            <a:r>
              <a:rPr lang="en-US" altLang="zh-CN" sz="1100" dirty="0">
                <a:latin typeface="Verdana" pitchFamily="34" charset="0"/>
              </a:rPr>
              <a:t> 150</a:t>
            </a:r>
            <a:r>
              <a:rPr lang="en-US" altLang="zh-CN" sz="1100" dirty="0">
                <a:cs typeface="Arial" charset="0"/>
              </a:rPr>
              <a:t>µm</a:t>
            </a:r>
            <a:endParaRPr lang="en-US" altLang="zh-CN" sz="1100" dirty="0">
              <a:latin typeface="Verdana" pitchFamily="34" charset="0"/>
            </a:endParaRPr>
          </a:p>
          <a:p>
            <a:r>
              <a:rPr lang="en-US" altLang="zh-CN" sz="1100" dirty="0" smtClean="0">
                <a:latin typeface="Verdana" pitchFamily="34" charset="0"/>
              </a:rPr>
              <a:t>TB9ACC017</a:t>
            </a:r>
          </a:p>
          <a:p>
            <a:endParaRPr lang="en-US" altLang="zh-CN" sz="1100" dirty="0">
              <a:latin typeface="Verdana" pitchFamily="34" charset="0"/>
            </a:endParaRPr>
          </a:p>
        </p:txBody>
      </p:sp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457200" y="3810000"/>
            <a:ext cx="1163638" cy="695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1100" dirty="0">
                <a:latin typeface="Verdana" pitchFamily="34" charset="0"/>
              </a:rPr>
              <a:t>Tumbling </a:t>
            </a:r>
          </a:p>
          <a:p>
            <a:r>
              <a:rPr lang="en-US" altLang="zh-CN" sz="1100" dirty="0">
                <a:latin typeface="Verdana" pitchFamily="34" charset="0"/>
              </a:rPr>
              <a:t>100-120</a:t>
            </a:r>
            <a:r>
              <a:rPr lang="en-US" altLang="zh-CN" sz="1100" dirty="0">
                <a:cs typeface="Arial" charset="0"/>
              </a:rPr>
              <a:t>µm</a:t>
            </a:r>
            <a:endParaRPr lang="en-US" altLang="zh-CN" sz="1100" dirty="0">
              <a:latin typeface="Verdana" pitchFamily="34" charset="0"/>
            </a:endParaRPr>
          </a:p>
          <a:p>
            <a:r>
              <a:rPr lang="en-US" altLang="zh-CN" sz="1100" dirty="0" smtClean="0">
                <a:latin typeface="Verdana" pitchFamily="34" charset="0"/>
              </a:rPr>
              <a:t>TE1ACC004</a:t>
            </a:r>
          </a:p>
          <a:p>
            <a:r>
              <a:rPr lang="en-US" altLang="zh-CN" sz="1100" dirty="0" smtClean="0">
                <a:latin typeface="Verdana" pitchFamily="34" charset="0"/>
              </a:rPr>
              <a:t>(4 similar)</a:t>
            </a:r>
            <a:endParaRPr lang="en-US" altLang="zh-CN" sz="1100" dirty="0">
              <a:latin typeface="Verdana" pitchFamily="34" charset="0"/>
            </a:endParaRPr>
          </a:p>
        </p:txBody>
      </p:sp>
      <p:pic>
        <p:nvPicPr>
          <p:cNvPr id="25609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2000"/>
            <a:ext cx="20669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2888" y="762000"/>
            <a:ext cx="21097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3163" y="757238"/>
            <a:ext cx="2138362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4999" y="2120347"/>
            <a:ext cx="206692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4475" y="2128838"/>
            <a:ext cx="2108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3162" y="2084733"/>
            <a:ext cx="2139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2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475383"/>
            <a:ext cx="206692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52888" y="3484908"/>
            <a:ext cx="210978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53163" y="3421752"/>
            <a:ext cx="2138362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8" name="TextBox 1"/>
          <p:cNvSpPr txBox="1">
            <a:spLocks noChangeArrowheads="1"/>
          </p:cNvSpPr>
          <p:nvPr/>
        </p:nvSpPr>
        <p:spPr bwMode="auto">
          <a:xfrm>
            <a:off x="457200" y="5105400"/>
            <a:ext cx="1447800" cy="473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1100">
                <a:latin typeface="Verdana" pitchFamily="34" charset="0"/>
              </a:rPr>
              <a:t>PKU Large grain BCP‘d cavity</a:t>
            </a:r>
          </a:p>
        </p:txBody>
      </p:sp>
      <p:pic>
        <p:nvPicPr>
          <p:cNvPr id="25619" name="Picture 3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4846569"/>
            <a:ext cx="20669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3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53163" y="4831038"/>
            <a:ext cx="2138362" cy="138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1" name="Picture 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52888" y="4869968"/>
            <a:ext cx="2109788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2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7FF294-C51E-46FA-A870-4DBF955F84D4}" type="slidenum">
              <a:rPr lang="en-US" altLang="zh-CN" smtClean="0"/>
              <a:pPr/>
              <a:t>18</a:t>
            </a:fld>
            <a:endParaRPr lang="en-US" altLang="zh-CN" smtClean="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26" name="Rectangle 25"/>
          <p:cNvSpPr/>
          <p:nvPr/>
        </p:nvSpPr>
        <p:spPr>
          <a:xfrm>
            <a:off x="208722" y="5923722"/>
            <a:ext cx="8686800" cy="3539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</a:rPr>
              <a:t>While roughness is similar in weld seam, it is different in HAZ and normal area.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/>
        </p:nvGraphicFramePr>
        <p:xfrm>
          <a:off x="725557" y="578126"/>
          <a:ext cx="7474225" cy="5097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3813" y="0"/>
            <a:ext cx="4037012" cy="533400"/>
          </a:xfrm>
        </p:spPr>
        <p:txBody>
          <a:bodyPr/>
          <a:lstStyle/>
          <a:p>
            <a:r>
              <a:rPr lang="en-US" altLang="zh-CN" sz="2000" smtClean="0"/>
              <a:t>Surface roughness vs. Gradient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35D614-2868-411E-9921-3F7FA804DDE6}" type="slidenum">
              <a:rPr lang="en-US" altLang="zh-CN" smtClean="0"/>
              <a:pPr/>
              <a:t>19</a:t>
            </a:fld>
            <a:endParaRPr lang="en-US" altLang="zh-CN" smtClean="0"/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3286540" y="490330"/>
            <a:ext cx="3733800" cy="64611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chemeClr val="bg1"/>
                </a:solidFill>
              </a:rPr>
              <a:t>TESLA shape ,quenched but no obvious defects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722" y="5526156"/>
            <a:ext cx="8686800" cy="61555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</a:rPr>
              <a:t>Cavity performance becomes less dependent on the surface roughness as the maximum magnetic field reached a plateau; Large grain+BCP performs well as EP+fine grain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10" name="Oval 9"/>
          <p:cNvSpPr/>
          <p:nvPr/>
        </p:nvSpPr>
        <p:spPr>
          <a:xfrm>
            <a:off x="5118652" y="834887"/>
            <a:ext cx="785192" cy="383650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9451" y="2902226"/>
            <a:ext cx="1540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Similar trend for Ra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60E4-C8AE-4DCA-AE5D-DFBC4F4D9A45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4730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72817" y="2100677"/>
            <a:ext cx="7404653" cy="3157123"/>
          </a:xfrm>
          <a:noFill/>
          <a:ln/>
        </p:spPr>
        <p:txBody>
          <a:bodyPr/>
          <a:lstStyle/>
          <a:p>
            <a:r>
              <a:rPr lang="en-US" sz="2000" dirty="0" smtClean="0"/>
              <a:t>Fermilab surface replica technique</a:t>
            </a:r>
            <a:endParaRPr lang="en-US" sz="1600" dirty="0"/>
          </a:p>
          <a:p>
            <a:r>
              <a:rPr lang="en-US" sz="2000" dirty="0" smtClean="0"/>
              <a:t>Large grain cavity surface optical inspection</a:t>
            </a:r>
            <a:endParaRPr lang="en-US" sz="2000" dirty="0"/>
          </a:p>
          <a:p>
            <a:r>
              <a:rPr lang="en-US" sz="2000" dirty="0"/>
              <a:t>Cavity </a:t>
            </a:r>
            <a:r>
              <a:rPr lang="en-US" sz="2000" dirty="0" smtClean="0"/>
              <a:t>replica results</a:t>
            </a:r>
          </a:p>
          <a:p>
            <a:r>
              <a:rPr lang="en-US" sz="2000" dirty="0" smtClean="0"/>
              <a:t>Large grain cavity surface compared to other cavities</a:t>
            </a:r>
          </a:p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07E-41D1-4153-9254-ED3DA1C6D9CE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52122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24773"/>
            <a:ext cx="7772400" cy="533400"/>
          </a:xfrm>
        </p:spPr>
        <p:txBody>
          <a:bodyPr/>
          <a:lstStyle/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521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54810" y="1103243"/>
            <a:ext cx="7772400" cy="2226366"/>
          </a:xfrm>
        </p:spPr>
        <p:txBody>
          <a:bodyPr/>
          <a:lstStyle/>
          <a:p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steep grain boundaries in a large grain cavity are found; performance cannot be explained by magnetic field enhancement.</a:t>
            </a:r>
          </a:p>
          <a:p>
            <a:r>
              <a:rPr lang="en-US" sz="2200" dirty="0" smtClean="0"/>
              <a:t>Surface roughness inside grains by BCP is comparable to modern electropolished cavities.</a:t>
            </a:r>
            <a:endParaRPr lang="en-US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7" name="Rectangle 6"/>
          <p:cNvSpPr/>
          <p:nvPr/>
        </p:nvSpPr>
        <p:spPr>
          <a:xfrm>
            <a:off x="4234069" y="5476461"/>
            <a:ext cx="457200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G. Wu, M. Ge, P. </a:t>
            </a:r>
            <a:r>
              <a:rPr lang="en-US" sz="1050" dirty="0" err="1" smtClean="0"/>
              <a:t>Kneisel</a:t>
            </a:r>
            <a:r>
              <a:rPr lang="en-US" sz="1050" dirty="0" smtClean="0"/>
              <a:t>, K. Zhao, L. Cooley, J. </a:t>
            </a:r>
            <a:r>
              <a:rPr lang="en-US" sz="1050" dirty="0" err="1" smtClean="0"/>
              <a:t>Ozelis</a:t>
            </a:r>
            <a:r>
              <a:rPr lang="en-US" sz="1050" dirty="0" smtClean="0"/>
              <a:t>, D. </a:t>
            </a:r>
            <a:r>
              <a:rPr lang="en-US" sz="1050" dirty="0" err="1" smtClean="0"/>
              <a:t>Sergatskov</a:t>
            </a:r>
            <a:r>
              <a:rPr lang="en-US" sz="1050" dirty="0" smtClean="0"/>
              <a:t> and C. Cooper, “Investigations of Surface Quality and SRF Cavity Performance”, manuscript submitted to IEEE transactions on Applied Superconductivity.</a:t>
            </a:r>
          </a:p>
          <a:p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4224130" y="5237921"/>
            <a:ext cx="4452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More cavity surface studies can be found here:</a:t>
            </a:r>
            <a:endParaRPr lang="en-US" sz="1600" dirty="0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658123" y="3508512"/>
            <a:ext cx="7772400" cy="185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cavity does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not perform, don’t blame on large grain geometric features. Find the real causes!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en-US" sz="2200" kern="0" baseline="0" dirty="0" smtClean="0">
                <a:latin typeface="+mn-lt"/>
                <a:ea typeface="+mn-ea"/>
              </a:rPr>
              <a:t>Large</a:t>
            </a:r>
            <a:r>
              <a:rPr lang="en-US" sz="2200" kern="0" dirty="0" smtClean="0">
                <a:latin typeface="+mn-lt"/>
                <a:ea typeface="+mn-ea"/>
              </a:rPr>
              <a:t> grain BCP works (needs more data for repeatability)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2A6B-D77B-4ABF-B1E9-AB356436EBC9}" type="slidenum">
              <a:rPr lang="en-US" altLang="zh-CN" smtClean="0"/>
              <a:pPr/>
              <a:t>21</a:t>
            </a:fld>
            <a:endParaRPr lang="en-US" altLang="zh-CN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439807"/>
            <a:ext cx="3576638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825" y="462032"/>
            <a:ext cx="41592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340" name="Straight Connector 8"/>
          <p:cNvCxnSpPr>
            <a:cxnSpLocks noChangeShapeType="1"/>
          </p:cNvCxnSpPr>
          <p:nvPr/>
        </p:nvCxnSpPr>
        <p:spPr bwMode="auto">
          <a:xfrm flipV="1">
            <a:off x="6249988" y="1558995"/>
            <a:ext cx="603250" cy="2111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1313" y="3157883"/>
            <a:ext cx="46609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12"/>
          <p:cNvSpPr txBox="1">
            <a:spLocks noChangeArrowheads="1"/>
          </p:cNvSpPr>
          <p:nvPr/>
        </p:nvSpPr>
        <p:spPr bwMode="auto">
          <a:xfrm>
            <a:off x="609600" y="420757"/>
            <a:ext cx="3817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1.3GHz 9-cell cavity TB9ACC017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04875" y="2155895"/>
            <a:ext cx="2773363" cy="869950"/>
            <a:chOff x="6717" y="4823"/>
            <a:chExt cx="3123" cy="945"/>
          </a:xfrm>
        </p:grpSpPr>
        <p:cxnSp>
          <p:nvCxnSpPr>
            <p:cNvPr id="14355" name="AutoShape 8"/>
            <p:cNvCxnSpPr>
              <a:cxnSpLocks noChangeShapeType="1"/>
            </p:cNvCxnSpPr>
            <p:nvPr/>
          </p:nvCxnSpPr>
          <p:spPr bwMode="auto">
            <a:xfrm>
              <a:off x="6717" y="4823"/>
              <a:ext cx="10" cy="94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14356" name="AutoShape 9"/>
            <p:cNvCxnSpPr>
              <a:cxnSpLocks noChangeShapeType="1"/>
            </p:cNvCxnSpPr>
            <p:nvPr/>
          </p:nvCxnSpPr>
          <p:spPr bwMode="auto">
            <a:xfrm>
              <a:off x="9830" y="4823"/>
              <a:ext cx="10" cy="94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14357" name="AutoShape 10"/>
            <p:cNvCxnSpPr>
              <a:cxnSpLocks noChangeShapeType="1"/>
            </p:cNvCxnSpPr>
            <p:nvPr/>
          </p:nvCxnSpPr>
          <p:spPr bwMode="auto">
            <a:xfrm>
              <a:off x="6781" y="5634"/>
              <a:ext cx="2955" cy="0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 type="triangle" w="sm" len="lg"/>
              <a:tailEnd type="triangle" w="sm" len="lg"/>
            </a:ln>
          </p:spPr>
        </p:cxnSp>
        <p:sp>
          <p:nvSpPr>
            <p:cNvPr id="14358" name="Text Box 11"/>
            <p:cNvSpPr txBox="1">
              <a:spLocks noChangeArrowheads="1"/>
            </p:cNvSpPr>
            <p:nvPr/>
          </p:nvSpPr>
          <p:spPr bwMode="auto">
            <a:xfrm>
              <a:off x="7414" y="5299"/>
              <a:ext cx="1956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n-US" altLang="zh-CN" sz="1400">
                  <a:solidFill>
                    <a:srgbClr val="FFFFFF"/>
                  </a:solidFill>
                  <a:latin typeface="Calibri" pitchFamily="34" charset="0"/>
                </a:rPr>
                <a:t>EB-Welding seam</a:t>
              </a:r>
              <a:endParaRPr lang="en-US" altLang="zh-CN" sz="2400"/>
            </a:p>
          </p:txBody>
        </p:sp>
      </p:grpSp>
      <p:sp>
        <p:nvSpPr>
          <p:cNvPr id="14345" name="Oval 18"/>
          <p:cNvSpPr>
            <a:spLocks noChangeArrowheads="1"/>
          </p:cNvSpPr>
          <p:nvPr/>
        </p:nvSpPr>
        <p:spPr bwMode="auto">
          <a:xfrm>
            <a:off x="3225800" y="1528832"/>
            <a:ext cx="381000" cy="373063"/>
          </a:xfrm>
          <a:prstGeom prst="ellipse">
            <a:avLst/>
          </a:prstGeom>
          <a:noFill/>
          <a:ln w="25400" algn="ctr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altLang="zh-CN"/>
          </a:p>
        </p:txBody>
      </p:sp>
      <p:cxnSp>
        <p:nvCxnSpPr>
          <p:cNvPr id="14346" name="Straight Connector 20"/>
          <p:cNvCxnSpPr>
            <a:cxnSpLocks noChangeShapeType="1"/>
          </p:cNvCxnSpPr>
          <p:nvPr/>
        </p:nvCxnSpPr>
        <p:spPr bwMode="auto">
          <a:xfrm rot="16200000" flipH="1">
            <a:off x="6134101" y="1514544"/>
            <a:ext cx="704850" cy="2508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4347" name="TextBox 21"/>
          <p:cNvSpPr txBox="1">
            <a:spLocks noChangeArrowheads="1"/>
          </p:cNvSpPr>
          <p:nvPr/>
        </p:nvSpPr>
        <p:spPr bwMode="auto">
          <a:xfrm>
            <a:off x="6270625" y="1108145"/>
            <a:ext cx="703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/>
              <a:t>Y-Y’</a:t>
            </a:r>
          </a:p>
        </p:txBody>
      </p:sp>
      <p:sp>
        <p:nvSpPr>
          <p:cNvPr id="14348" name="TextBox 22"/>
          <p:cNvSpPr txBox="1">
            <a:spLocks noChangeArrowheads="1"/>
          </p:cNvSpPr>
          <p:nvPr/>
        </p:nvSpPr>
        <p:spPr bwMode="auto">
          <a:xfrm>
            <a:off x="6724650" y="1360557"/>
            <a:ext cx="712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/>
              <a:t>X-X’</a:t>
            </a:r>
          </a:p>
        </p:txBody>
      </p:sp>
      <p:sp>
        <p:nvSpPr>
          <p:cNvPr id="14349" name="TextBox 23"/>
          <p:cNvSpPr txBox="1">
            <a:spLocks noChangeArrowheads="1"/>
          </p:cNvSpPr>
          <p:nvPr/>
        </p:nvSpPr>
        <p:spPr bwMode="auto">
          <a:xfrm>
            <a:off x="8062913" y="4054545"/>
            <a:ext cx="528637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/>
              <a:t>X-X’</a:t>
            </a:r>
          </a:p>
        </p:txBody>
      </p:sp>
      <p:sp>
        <p:nvSpPr>
          <p:cNvPr id="14350" name="TextBox 24"/>
          <p:cNvSpPr txBox="1">
            <a:spLocks noChangeArrowheads="1"/>
          </p:cNvSpPr>
          <p:nvPr/>
        </p:nvSpPr>
        <p:spPr bwMode="auto">
          <a:xfrm>
            <a:off x="8131175" y="5470595"/>
            <a:ext cx="4699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/>
              <a:t>Y-Y’</a:t>
            </a:r>
          </a:p>
        </p:txBody>
      </p:sp>
      <p:pic>
        <p:nvPicPr>
          <p:cNvPr id="1435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136" y="3112950"/>
            <a:ext cx="3617913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2" name="TextBox 25"/>
          <p:cNvSpPr txBox="1">
            <a:spLocks noChangeArrowheads="1"/>
          </p:cNvSpPr>
          <p:nvPr/>
        </p:nvSpPr>
        <p:spPr bwMode="auto">
          <a:xfrm>
            <a:off x="335170" y="5562947"/>
            <a:ext cx="5489161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chemeClr val="tx2"/>
                </a:solidFill>
              </a:rPr>
              <a:t>TB9ACC017 quenched at 12.3MV/m, </a:t>
            </a:r>
          </a:p>
          <a:p>
            <a:pPr algn="just"/>
            <a:r>
              <a:rPr lang="en-US" altLang="zh-CN" sz="1400" dirty="0">
                <a:solidFill>
                  <a:schemeClr val="tx2"/>
                </a:solidFill>
              </a:rPr>
              <a:t>Pit was found at Cell #4 equator 180 deg region (quench location), </a:t>
            </a:r>
          </a:p>
          <a:p>
            <a:pPr algn="just"/>
            <a:r>
              <a:rPr lang="en-US" altLang="zh-CN" sz="1400" dirty="0">
                <a:solidFill>
                  <a:schemeClr val="tx2"/>
                </a:solidFill>
              </a:rPr>
              <a:t>the pit is 150 µm deep and 200 µm wide on the top.</a:t>
            </a:r>
          </a:p>
        </p:txBody>
      </p:sp>
      <p:sp>
        <p:nvSpPr>
          <p:cNvPr id="14353" name="TextBox 12"/>
          <p:cNvSpPr txBox="1">
            <a:spLocks noChangeArrowheads="1"/>
          </p:cNvSpPr>
          <p:nvPr/>
        </p:nvSpPr>
        <p:spPr bwMode="auto">
          <a:xfrm>
            <a:off x="30163" y="39688"/>
            <a:ext cx="5486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</a:rPr>
              <a:t>Surface defect limits cavity performance at low field</a:t>
            </a:r>
          </a:p>
        </p:txBody>
      </p:sp>
      <p:sp>
        <p:nvSpPr>
          <p:cNvPr id="1435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867525" y="6270971"/>
            <a:ext cx="1905000" cy="457200"/>
          </a:xfrm>
          <a:noFill/>
        </p:spPr>
        <p:txBody>
          <a:bodyPr/>
          <a:lstStyle/>
          <a:p>
            <a:fld id="{95BE1A9C-ADD8-4432-96ED-F4CD8D558B3E}" type="slidenum">
              <a:rPr lang="en-US" altLang="zh-CN" smtClean="0"/>
              <a:pPr/>
              <a:t>22</a:t>
            </a:fld>
            <a:endParaRPr lang="en-US" altLang="zh-CN" smtClean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0545" y="4404348"/>
            <a:ext cx="464185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A9AES001 image 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2379" y="510127"/>
            <a:ext cx="3326917" cy="2113804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500" y="457200"/>
            <a:ext cx="3225700" cy="23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64" name="AutoShape 2"/>
          <p:cNvCxnSpPr>
            <a:cxnSpLocks noChangeShapeType="1"/>
          </p:cNvCxnSpPr>
          <p:nvPr/>
        </p:nvCxnSpPr>
        <p:spPr bwMode="auto">
          <a:xfrm flipV="1">
            <a:off x="6072809" y="1066800"/>
            <a:ext cx="357188" cy="2413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5365" name="AutoShape 3"/>
          <p:cNvCxnSpPr>
            <a:cxnSpLocks noChangeShapeType="1"/>
          </p:cNvCxnSpPr>
          <p:nvPr/>
        </p:nvCxnSpPr>
        <p:spPr bwMode="auto">
          <a:xfrm flipV="1">
            <a:off x="6274145" y="1527383"/>
            <a:ext cx="622300" cy="2508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</p:cxn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562600" y="11430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en-US" altLang="zh-CN" sz="1050" b="1" dirty="0">
                <a:solidFill>
                  <a:srgbClr val="FFFFFF"/>
                </a:solidFill>
                <a:latin typeface="Calibri" pitchFamily="34" charset="0"/>
              </a:rPr>
              <a:t>Spot (a)</a:t>
            </a:r>
            <a:endParaRPr lang="en-US" sz="3200" dirty="0">
              <a:latin typeface="Arial" pitchFamily="34" charset="0"/>
            </a:endParaRPr>
          </a:p>
        </p:txBody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5715000" y="1828800"/>
            <a:ext cx="7508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zh-CN" sz="1100" b="1">
                <a:solidFill>
                  <a:srgbClr val="FFFFFF"/>
                </a:solidFill>
                <a:latin typeface="Calibri" pitchFamily="34" charset="0"/>
              </a:rPr>
              <a:t>Spot (b)</a:t>
            </a:r>
            <a:endParaRPr lang="en-US" sz="3600"/>
          </a:p>
        </p:txBody>
      </p:sp>
      <p:pic>
        <p:nvPicPr>
          <p:cNvPr id="1536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3521" y="2633870"/>
            <a:ext cx="4038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9871" y="4538870"/>
            <a:ext cx="4038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2816570"/>
            <a:ext cx="40386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TextBox 25"/>
          <p:cNvSpPr txBox="1">
            <a:spLocks noChangeArrowheads="1"/>
          </p:cNvSpPr>
          <p:nvPr/>
        </p:nvSpPr>
        <p:spPr bwMode="auto">
          <a:xfrm>
            <a:off x="0" y="5766836"/>
            <a:ext cx="473102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chemeClr val="tx2"/>
                </a:solidFill>
              </a:rPr>
              <a:t>AES001 quenched at 15.6~21MV/m, </a:t>
            </a:r>
          </a:p>
          <a:p>
            <a:pPr algn="just"/>
            <a:r>
              <a:rPr lang="en-US" altLang="zh-CN" sz="1400" dirty="0">
                <a:solidFill>
                  <a:schemeClr val="tx2"/>
                </a:solidFill>
              </a:rPr>
              <a:t>Twin peaks were found at Cell #3 equator 169 deg </a:t>
            </a:r>
            <a:r>
              <a:rPr lang="en-US" altLang="zh-CN" sz="1400" dirty="0" smtClean="0">
                <a:solidFill>
                  <a:schemeClr val="tx2"/>
                </a:solidFill>
              </a:rPr>
              <a:t>region</a:t>
            </a:r>
            <a:endParaRPr lang="en-US" altLang="zh-CN" sz="1400" dirty="0">
              <a:solidFill>
                <a:schemeClr val="tx2"/>
              </a:solidFill>
            </a:endParaRPr>
          </a:p>
        </p:txBody>
      </p:sp>
      <p:sp>
        <p:nvSpPr>
          <p:cNvPr id="15372" name="TextBox 32"/>
          <p:cNvSpPr txBox="1">
            <a:spLocks noChangeArrowheads="1"/>
          </p:cNvSpPr>
          <p:nvPr/>
        </p:nvSpPr>
        <p:spPr bwMode="auto">
          <a:xfrm>
            <a:off x="4628321" y="4234070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/>
              <a:t>Spot A  height 160</a:t>
            </a:r>
            <a:r>
              <a:rPr lang="en-US" altLang="zh-CN" sz="1200">
                <a:cs typeface="Arial" charset="0"/>
              </a:rPr>
              <a:t>µm, diameter 700µm on bottom </a:t>
            </a:r>
            <a:endParaRPr lang="en-US" altLang="zh-CN" sz="1200"/>
          </a:p>
        </p:txBody>
      </p:sp>
      <p:sp>
        <p:nvSpPr>
          <p:cNvPr id="15373" name="TextBox 32"/>
          <p:cNvSpPr txBox="1">
            <a:spLocks noChangeArrowheads="1"/>
          </p:cNvSpPr>
          <p:nvPr/>
        </p:nvSpPr>
        <p:spPr bwMode="auto">
          <a:xfrm>
            <a:off x="4628321" y="5986670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/>
              <a:t>Spot B  height 155</a:t>
            </a:r>
            <a:r>
              <a:rPr lang="en-US" altLang="zh-CN" sz="1200">
                <a:cs typeface="Arial" charset="0"/>
              </a:rPr>
              <a:t>µm, diameter 1000µm on bottom </a:t>
            </a:r>
            <a:endParaRPr lang="en-US" altLang="zh-CN" sz="1200"/>
          </a:p>
        </p:txBody>
      </p:sp>
      <p:sp>
        <p:nvSpPr>
          <p:cNvPr id="15374" name="TextBox 12"/>
          <p:cNvSpPr txBox="1">
            <a:spLocks noChangeArrowheads="1"/>
          </p:cNvSpPr>
          <p:nvPr/>
        </p:nvSpPr>
        <p:spPr bwMode="auto">
          <a:xfrm>
            <a:off x="152400" y="39688"/>
            <a:ext cx="5486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</a:rPr>
              <a:t>Surface defect limits cavity performance at low field</a:t>
            </a:r>
          </a:p>
        </p:txBody>
      </p:sp>
      <p:sp>
        <p:nvSpPr>
          <p:cNvPr id="1537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857586" y="6270971"/>
            <a:ext cx="1905000" cy="457200"/>
          </a:xfrm>
          <a:noFill/>
        </p:spPr>
        <p:txBody>
          <a:bodyPr/>
          <a:lstStyle/>
          <a:p>
            <a:fld id="{E51C28F9-38DB-430E-8EE0-C2FA817EE437}" type="slidenum">
              <a:rPr lang="en-US" altLang="zh-CN" smtClean="0"/>
              <a:pPr/>
              <a:t>23</a:t>
            </a:fld>
            <a:endParaRPr lang="en-US" altLang="zh-CN" dirty="0" smtClean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3051175" y="2962275"/>
            <a:ext cx="3319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altLang="zh-CN" sz="1400"/>
              <a:t>Diameter: 400µm,Depth: 60µm</a:t>
            </a:r>
          </a:p>
        </p:txBody>
      </p:sp>
      <p:pic>
        <p:nvPicPr>
          <p:cNvPr id="1638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4300" y="4741863"/>
            <a:ext cx="36417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7"/>
          <p:cNvSpPr>
            <a:spLocks noChangeArrowheads="1"/>
          </p:cNvSpPr>
          <p:nvPr/>
        </p:nvSpPr>
        <p:spPr bwMode="auto">
          <a:xfrm>
            <a:off x="2900363" y="5786438"/>
            <a:ext cx="37020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altLang="zh-CN" sz="1400"/>
              <a:t>Diameter: 1300µm, Depth: 70µm </a:t>
            </a:r>
          </a:p>
          <a:p>
            <a:pPr algn="ctr"/>
            <a:r>
              <a:rPr lang="en-GB" altLang="zh-CN" sz="1400"/>
              <a:t>A 15µm high tiny bump in the center. </a:t>
            </a:r>
          </a:p>
        </p:txBody>
      </p:sp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1838" y="3436938"/>
            <a:ext cx="235585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9850" y="1909763"/>
            <a:ext cx="3781425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630238"/>
            <a:ext cx="21415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Box 19"/>
          <p:cNvSpPr txBox="1">
            <a:spLocks noChangeArrowheads="1"/>
          </p:cNvSpPr>
          <p:nvPr/>
        </p:nvSpPr>
        <p:spPr bwMode="auto">
          <a:xfrm>
            <a:off x="6702425" y="2722563"/>
            <a:ext cx="2212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/>
              <a:t>40.2 MV/m </a:t>
            </a:r>
            <a:r>
              <a:rPr lang="en-US" altLang="zh-CN" sz="1400" dirty="0"/>
              <a:t>quenched at pit region</a:t>
            </a:r>
          </a:p>
        </p:txBody>
      </p:sp>
      <p:sp>
        <p:nvSpPr>
          <p:cNvPr id="16395" name="TextBox 20"/>
          <p:cNvSpPr txBox="1">
            <a:spLocks noChangeArrowheads="1"/>
          </p:cNvSpPr>
          <p:nvPr/>
        </p:nvSpPr>
        <p:spPr bwMode="auto">
          <a:xfrm>
            <a:off x="6985000" y="5659438"/>
            <a:ext cx="1789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 dirty="0"/>
              <a:t>39MV/m quenched </a:t>
            </a:r>
            <a:r>
              <a:rPr lang="en-US" altLang="zh-CN" sz="1400" dirty="0" smtClean="0">
                <a:solidFill>
                  <a:srgbClr val="FF0000"/>
                </a:solidFill>
              </a:rPr>
              <a:t>NOT</a:t>
            </a:r>
            <a:r>
              <a:rPr lang="en-US" altLang="zh-CN" sz="1400" dirty="0" smtClean="0"/>
              <a:t> at </a:t>
            </a:r>
            <a:r>
              <a:rPr lang="en-US" altLang="zh-CN" sz="1400" dirty="0"/>
              <a:t>pit region</a:t>
            </a:r>
          </a:p>
        </p:txBody>
      </p: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841375" y="3048000"/>
            <a:ext cx="1706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dirty="0"/>
              <a:t>TE1ACC003</a:t>
            </a:r>
          </a:p>
        </p:txBody>
      </p:sp>
      <p:sp>
        <p:nvSpPr>
          <p:cNvPr id="16397" name="Text Box 16"/>
          <p:cNvSpPr txBox="1">
            <a:spLocks noChangeArrowheads="1"/>
          </p:cNvSpPr>
          <p:nvPr/>
        </p:nvSpPr>
        <p:spPr bwMode="auto">
          <a:xfrm>
            <a:off x="687388" y="5773738"/>
            <a:ext cx="1706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TE1AES004</a:t>
            </a:r>
          </a:p>
        </p:txBody>
      </p:sp>
      <p:pic>
        <p:nvPicPr>
          <p:cNvPr id="163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650" y="884238"/>
            <a:ext cx="2684463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3" y="3587750"/>
            <a:ext cx="27178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14400" y="5314950"/>
            <a:ext cx="1327150" cy="317500"/>
            <a:chOff x="2651" y="11209"/>
            <a:chExt cx="1526" cy="499"/>
          </a:xfrm>
        </p:grpSpPr>
        <p:sp>
          <p:nvSpPr>
            <p:cNvPr id="16413" name="Line 3"/>
            <p:cNvSpPr>
              <a:spLocks noChangeShapeType="1"/>
            </p:cNvSpPr>
            <p:nvPr/>
          </p:nvSpPr>
          <p:spPr bwMode="auto">
            <a:xfrm flipH="1">
              <a:off x="4133" y="11327"/>
              <a:ext cx="0" cy="38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4"/>
            <p:cNvSpPr>
              <a:spLocks noChangeShapeType="1"/>
            </p:cNvSpPr>
            <p:nvPr/>
          </p:nvSpPr>
          <p:spPr bwMode="auto">
            <a:xfrm flipH="1">
              <a:off x="2698" y="11327"/>
              <a:ext cx="0" cy="38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Line 5"/>
            <p:cNvSpPr>
              <a:spLocks noChangeShapeType="1"/>
            </p:cNvSpPr>
            <p:nvPr/>
          </p:nvSpPr>
          <p:spPr bwMode="auto">
            <a:xfrm>
              <a:off x="2729" y="11563"/>
              <a:ext cx="140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Text Box 6"/>
            <p:cNvSpPr txBox="1">
              <a:spLocks noChangeArrowheads="1"/>
            </p:cNvSpPr>
            <p:nvPr/>
          </p:nvSpPr>
          <p:spPr bwMode="auto">
            <a:xfrm>
              <a:off x="2651" y="11209"/>
              <a:ext cx="152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n-US" altLang="zh-CN" sz="1100">
                  <a:solidFill>
                    <a:srgbClr val="FFFFFF"/>
                  </a:solidFill>
                  <a:latin typeface="Calibri" pitchFamily="34" charset="0"/>
                </a:rPr>
                <a:t>Equator welding seam</a:t>
              </a:r>
              <a:endParaRPr lang="en-US" altLang="zh-CN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-28575" y="2492375"/>
            <a:ext cx="1878013" cy="503238"/>
            <a:chOff x="6304" y="7350"/>
            <a:chExt cx="2531" cy="457"/>
          </a:xfrm>
        </p:grpSpPr>
        <p:sp>
          <p:nvSpPr>
            <p:cNvPr id="16407" name="Line 13"/>
            <p:cNvSpPr>
              <a:spLocks noChangeShapeType="1"/>
            </p:cNvSpPr>
            <p:nvPr/>
          </p:nvSpPr>
          <p:spPr bwMode="auto">
            <a:xfrm flipH="1">
              <a:off x="7715" y="7409"/>
              <a:ext cx="2" cy="355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Line 14"/>
            <p:cNvSpPr>
              <a:spLocks noChangeShapeType="1"/>
            </p:cNvSpPr>
            <p:nvPr/>
          </p:nvSpPr>
          <p:spPr bwMode="auto">
            <a:xfrm>
              <a:off x="8835" y="7409"/>
              <a:ext cx="0" cy="373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Line 15"/>
            <p:cNvSpPr>
              <a:spLocks noChangeShapeType="1"/>
            </p:cNvSpPr>
            <p:nvPr/>
          </p:nvSpPr>
          <p:spPr bwMode="auto">
            <a:xfrm>
              <a:off x="6541" y="7613"/>
              <a:ext cx="11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Line 16"/>
            <p:cNvSpPr>
              <a:spLocks noChangeShapeType="1"/>
            </p:cNvSpPr>
            <p:nvPr/>
          </p:nvSpPr>
          <p:spPr bwMode="auto">
            <a:xfrm>
              <a:off x="7876" y="7613"/>
              <a:ext cx="943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Text Box 17"/>
            <p:cNvSpPr txBox="1">
              <a:spLocks noChangeArrowheads="1"/>
            </p:cNvSpPr>
            <p:nvPr/>
          </p:nvSpPr>
          <p:spPr bwMode="auto">
            <a:xfrm>
              <a:off x="6304" y="7350"/>
              <a:ext cx="1637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altLang="zh-CN" sz="1050" dirty="0">
                  <a:solidFill>
                    <a:srgbClr val="FFFFFF"/>
                  </a:solidFill>
                  <a:latin typeface="Calibri" pitchFamily="34" charset="0"/>
                  <a:ea typeface="SimSun" pitchFamily="2" charset="-122"/>
                </a:rPr>
                <a:t>Equator</a:t>
              </a:r>
            </a:p>
            <a:p>
              <a:pPr algn="ctr">
                <a:spcAft>
                  <a:spcPts val="1000"/>
                </a:spcAft>
                <a:defRPr/>
              </a:pPr>
              <a:r>
                <a:rPr lang="en-US" altLang="zh-CN" sz="1050" dirty="0">
                  <a:solidFill>
                    <a:srgbClr val="FFFFFF"/>
                  </a:solidFill>
                  <a:latin typeface="Calibri" pitchFamily="34" charset="0"/>
                  <a:ea typeface="SimSun" pitchFamily="2" charset="-122"/>
                </a:rPr>
                <a:t>welding seam</a:t>
              </a:r>
              <a:endParaRPr lang="en-US" sz="2400" dirty="0">
                <a:latin typeface="Arial" pitchFamily="34" charset="0"/>
              </a:endParaRPr>
            </a:p>
          </p:txBody>
        </p:sp>
        <p:sp>
          <p:nvSpPr>
            <p:cNvPr id="16412" name="Text Box 18"/>
            <p:cNvSpPr txBox="1">
              <a:spLocks noChangeArrowheads="1"/>
            </p:cNvSpPr>
            <p:nvPr/>
          </p:nvSpPr>
          <p:spPr bwMode="auto">
            <a:xfrm>
              <a:off x="7854" y="7368"/>
              <a:ext cx="927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n-US" altLang="zh-CN" sz="1000">
                  <a:solidFill>
                    <a:srgbClr val="FFFFFF"/>
                  </a:solidFill>
                  <a:latin typeface="Calibri" pitchFamily="34" charset="0"/>
                </a:rPr>
                <a:t>HAZ</a:t>
              </a:r>
              <a:endParaRPr lang="en-US" altLang="zh-CN" sz="2000"/>
            </a:p>
          </p:txBody>
        </p:sp>
      </p:grpSp>
      <p:sp>
        <p:nvSpPr>
          <p:cNvPr id="16402" name="Oval 33"/>
          <p:cNvSpPr>
            <a:spLocks noChangeArrowheads="1"/>
          </p:cNvSpPr>
          <p:nvPr/>
        </p:nvSpPr>
        <p:spPr bwMode="auto">
          <a:xfrm>
            <a:off x="2230438" y="1970088"/>
            <a:ext cx="301625" cy="3302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altLang="zh-CN"/>
          </a:p>
        </p:txBody>
      </p:sp>
      <p:sp>
        <p:nvSpPr>
          <p:cNvPr id="16403" name="Oval 34"/>
          <p:cNvSpPr>
            <a:spLocks noChangeArrowheads="1"/>
          </p:cNvSpPr>
          <p:nvPr/>
        </p:nvSpPr>
        <p:spPr bwMode="auto">
          <a:xfrm>
            <a:off x="652463" y="4270375"/>
            <a:ext cx="503237" cy="54292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altLang="zh-CN"/>
          </a:p>
        </p:txBody>
      </p:sp>
      <p:pic>
        <p:nvPicPr>
          <p:cNvPr id="1640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59313" y="3262313"/>
            <a:ext cx="1671637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5" name="TextBox 12"/>
          <p:cNvSpPr txBox="1">
            <a:spLocks noChangeArrowheads="1"/>
          </p:cNvSpPr>
          <p:nvPr/>
        </p:nvSpPr>
        <p:spPr bwMode="auto">
          <a:xfrm>
            <a:off x="182562" y="0"/>
            <a:ext cx="56086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dirty="0"/>
              <a:t>Surface defect limits cavity performance at high </a:t>
            </a:r>
            <a:r>
              <a:rPr lang="en-US" altLang="zh-CN" sz="1600" dirty="0" smtClean="0"/>
              <a:t>field</a:t>
            </a:r>
            <a:endParaRPr lang="en-US" altLang="zh-CN" sz="1600" dirty="0"/>
          </a:p>
        </p:txBody>
      </p:sp>
      <p:sp>
        <p:nvSpPr>
          <p:cNvPr id="16406" name="Slide Number Placeholder 3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DC6A5C-BEBF-4EFE-94B3-C0CCC68CD464}" type="slidenum">
              <a:rPr lang="en-US" altLang="zh-CN" smtClean="0"/>
              <a:pPr/>
              <a:t>24</a:t>
            </a:fld>
            <a:endParaRPr lang="en-US" altLang="zh-CN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0982" y="567844"/>
            <a:ext cx="2773017" cy="193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1408" y="3458817"/>
            <a:ext cx="2842592" cy="213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075" y="304800"/>
            <a:ext cx="4648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9460" name="Picture 40" descr="\\tdserver1\project\TD_SCRF\Cavity Imaging\Fermilab\9-cell cavity\TB9RI026\tb9ri026_20100527\iris89\tb9nr026_iris89_117.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74675"/>
            <a:ext cx="2443163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1813" y="569913"/>
            <a:ext cx="253365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Connector 44"/>
          <p:cNvCxnSpPr/>
          <p:nvPr/>
        </p:nvCxnSpPr>
        <p:spPr>
          <a:xfrm flipV="1">
            <a:off x="2703513" y="1071563"/>
            <a:ext cx="6858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45" descr="C:\Documents and Settings\mingqi\Desktop\tb9jl002_iris23x_228.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25" y="2352675"/>
            <a:ext cx="24034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9113" y="2352675"/>
            <a:ext cx="260667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4114800"/>
            <a:ext cx="2674938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4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0075" y="2286000"/>
            <a:ext cx="4686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5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4343400"/>
            <a:ext cx="464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Box 51"/>
          <p:cNvSpPr txBox="1">
            <a:spLocks noChangeArrowheads="1"/>
          </p:cNvSpPr>
          <p:nvPr/>
        </p:nvSpPr>
        <p:spPr bwMode="auto">
          <a:xfrm>
            <a:off x="152400" y="37338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TB9jl002</a:t>
            </a:r>
          </a:p>
        </p:txBody>
      </p:sp>
      <p:sp>
        <p:nvSpPr>
          <p:cNvPr id="19469" name="TextBox 13"/>
          <p:cNvSpPr txBox="1">
            <a:spLocks noChangeArrowheads="1"/>
          </p:cNvSpPr>
          <p:nvPr/>
        </p:nvSpPr>
        <p:spPr bwMode="auto">
          <a:xfrm>
            <a:off x="-14288" y="26988"/>
            <a:ext cx="5395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Reveal pits profile on iris region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540000" y="2971800"/>
            <a:ext cx="773113" cy="344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576513" y="4745038"/>
            <a:ext cx="725487" cy="379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72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394325"/>
            <a:ext cx="2667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3" name="TextBox 51"/>
          <p:cNvSpPr txBox="1">
            <a:spLocks noChangeArrowheads="1"/>
          </p:cNvSpPr>
          <p:nvPr/>
        </p:nvSpPr>
        <p:spPr bwMode="auto">
          <a:xfrm>
            <a:off x="152400" y="19050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TB9RI026</a:t>
            </a:r>
          </a:p>
        </p:txBody>
      </p:sp>
      <p:sp>
        <p:nvSpPr>
          <p:cNvPr id="19474" name="Rectangle 7"/>
          <p:cNvSpPr>
            <a:spLocks noChangeArrowheads="1"/>
          </p:cNvSpPr>
          <p:nvPr/>
        </p:nvSpPr>
        <p:spPr bwMode="auto">
          <a:xfrm>
            <a:off x="5181600" y="1600200"/>
            <a:ext cx="3319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altLang="zh-CN" sz="1400"/>
              <a:t>Diameter: 400µm,Depth: 70µm</a:t>
            </a:r>
          </a:p>
        </p:txBody>
      </p:sp>
      <p:sp>
        <p:nvSpPr>
          <p:cNvPr id="19475" name="Rectangle 7"/>
          <p:cNvSpPr>
            <a:spLocks noChangeArrowheads="1"/>
          </p:cNvSpPr>
          <p:nvPr/>
        </p:nvSpPr>
        <p:spPr bwMode="auto">
          <a:xfrm>
            <a:off x="5029200" y="3733800"/>
            <a:ext cx="3586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altLang="zh-CN" sz="1400"/>
              <a:t>Spot A: Diameter: 800µm,Depth: 180µm</a:t>
            </a:r>
          </a:p>
        </p:txBody>
      </p:sp>
      <p:sp>
        <p:nvSpPr>
          <p:cNvPr id="19476" name="Rectangle 7"/>
          <p:cNvSpPr>
            <a:spLocks noChangeArrowheads="1"/>
          </p:cNvSpPr>
          <p:nvPr/>
        </p:nvSpPr>
        <p:spPr bwMode="auto">
          <a:xfrm>
            <a:off x="5176838" y="5867400"/>
            <a:ext cx="3586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altLang="zh-CN" sz="1400"/>
              <a:t>Spot B: Diameter: 550µm,Depth: 110µm</a:t>
            </a:r>
          </a:p>
          <a:p>
            <a:pPr algn="ctr"/>
            <a:r>
              <a:rPr lang="en-GB" altLang="zh-CN" sz="1400"/>
              <a:t>A 20µm deep crevice in center</a:t>
            </a:r>
          </a:p>
        </p:txBody>
      </p:sp>
      <p:sp>
        <p:nvSpPr>
          <p:cNvPr id="19477" name="TextBox 51"/>
          <p:cNvSpPr txBox="1">
            <a:spLocks noChangeArrowheads="1"/>
          </p:cNvSpPr>
          <p:nvPr/>
        </p:nvSpPr>
        <p:spPr bwMode="auto">
          <a:xfrm>
            <a:off x="231775" y="3038475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Spot B</a:t>
            </a:r>
          </a:p>
        </p:txBody>
      </p:sp>
      <p:sp>
        <p:nvSpPr>
          <p:cNvPr id="19478" name="TextBox 51"/>
          <p:cNvSpPr txBox="1">
            <a:spLocks noChangeArrowheads="1"/>
          </p:cNvSpPr>
          <p:nvPr/>
        </p:nvSpPr>
        <p:spPr bwMode="auto">
          <a:xfrm>
            <a:off x="242888" y="2619375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Spot A</a:t>
            </a:r>
          </a:p>
        </p:txBody>
      </p:sp>
      <p:sp>
        <p:nvSpPr>
          <p:cNvPr id="19479" name="TextBox 51"/>
          <p:cNvSpPr txBox="1">
            <a:spLocks noChangeArrowheads="1"/>
          </p:cNvSpPr>
          <p:nvPr/>
        </p:nvSpPr>
        <p:spPr bwMode="auto">
          <a:xfrm>
            <a:off x="1828800" y="23622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Spot A</a:t>
            </a:r>
          </a:p>
        </p:txBody>
      </p:sp>
      <p:sp>
        <p:nvSpPr>
          <p:cNvPr id="19480" name="TextBox 51"/>
          <p:cNvSpPr txBox="1">
            <a:spLocks noChangeArrowheads="1"/>
          </p:cNvSpPr>
          <p:nvPr/>
        </p:nvSpPr>
        <p:spPr bwMode="auto">
          <a:xfrm>
            <a:off x="1752600" y="41148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Spot B</a:t>
            </a:r>
          </a:p>
        </p:txBody>
      </p:sp>
      <p:sp>
        <p:nvSpPr>
          <p:cNvPr id="25" name="Oval 24"/>
          <p:cNvSpPr/>
          <p:nvPr/>
        </p:nvSpPr>
        <p:spPr>
          <a:xfrm>
            <a:off x="1316038" y="625475"/>
            <a:ext cx="304800" cy="304800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38200" y="2620963"/>
            <a:ext cx="304800" cy="304800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19150" y="3024188"/>
            <a:ext cx="304800" cy="304800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4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ABE8DA-6BE6-459C-8270-4D3812F3FF4E}" type="slidenum">
              <a:rPr lang="en-US" altLang="zh-CN" smtClean="0"/>
              <a:pPr/>
              <a:t>25</a:t>
            </a:fld>
            <a:endParaRPr lang="en-US" altLang="zh-CN" smtClean="0"/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49086" y="0"/>
            <a:ext cx="44659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Roughness </a:t>
            </a:r>
            <a:r>
              <a:rPr lang="en-US" sz="2400" dirty="0" smtClean="0"/>
              <a:t>comparison</a:t>
            </a:r>
            <a:endParaRPr lang="en-US" sz="2400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49325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950913"/>
            <a:ext cx="2819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949325"/>
            <a:ext cx="3124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457200" y="3082925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Large grain BCP’d cavity</a:t>
            </a:r>
          </a:p>
          <a:p>
            <a:r>
              <a:rPr lang="en-US" sz="1600"/>
              <a:t>E</a:t>
            </a:r>
            <a:r>
              <a:rPr lang="en-US" sz="1200"/>
              <a:t>acc</a:t>
            </a:r>
            <a:r>
              <a:rPr lang="en-US" sz="1600"/>
              <a:t> reached </a:t>
            </a:r>
            <a:r>
              <a:rPr lang="en-US" sz="1600">
                <a:solidFill>
                  <a:srgbClr val="FF0000"/>
                </a:solidFill>
              </a:rPr>
              <a:t>43MV/m!</a:t>
            </a:r>
          </a:p>
        </p:txBody>
      </p:sp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3670300" y="3057525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Fine grain EP’d cavity</a:t>
            </a:r>
          </a:p>
          <a:p>
            <a:r>
              <a:rPr lang="en-US" sz="1600"/>
              <a:t>E</a:t>
            </a:r>
            <a:r>
              <a:rPr lang="en-US" sz="1200"/>
              <a:t>acc</a:t>
            </a:r>
            <a:r>
              <a:rPr lang="en-US" sz="1600"/>
              <a:t> reached </a:t>
            </a:r>
            <a:r>
              <a:rPr lang="en-US" sz="1600">
                <a:solidFill>
                  <a:srgbClr val="FF0000"/>
                </a:solidFill>
              </a:rPr>
              <a:t>40MV/m!</a:t>
            </a:r>
          </a:p>
        </p:txBody>
      </p:sp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6537325" y="3048000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Fine grain BCP’d cavity</a:t>
            </a:r>
          </a:p>
          <a:p>
            <a:r>
              <a:rPr lang="en-US" sz="1600"/>
              <a:t>E</a:t>
            </a:r>
            <a:r>
              <a:rPr lang="en-US" sz="1200"/>
              <a:t>acc</a:t>
            </a:r>
            <a:r>
              <a:rPr lang="en-US" sz="1600"/>
              <a:t> reached </a:t>
            </a:r>
            <a:r>
              <a:rPr lang="en-US" sz="1600">
                <a:solidFill>
                  <a:srgbClr val="FF0000"/>
                </a:solidFill>
              </a:rPr>
              <a:t>26MV/m!</a:t>
            </a:r>
          </a:p>
        </p:txBody>
      </p:sp>
      <p:sp>
        <p:nvSpPr>
          <p:cNvPr id="22537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3895AB-3D87-4BC7-807C-229A8A199E06}" type="slidenum">
              <a:rPr lang="en-US" altLang="zh-CN" smtClean="0"/>
              <a:pPr/>
              <a:t>26</a:t>
            </a:fld>
            <a:endParaRPr lang="en-US" altLang="zh-CN" smtClean="0"/>
          </a:p>
        </p:txBody>
      </p:sp>
      <p:graphicFrame>
        <p:nvGraphicFramePr>
          <p:cNvPr id="22611" name="Group 83"/>
          <p:cNvGraphicFramePr>
            <a:graphicFrameLocks noGrp="1"/>
          </p:cNvGraphicFramePr>
          <p:nvPr/>
        </p:nvGraphicFramePr>
        <p:xfrm>
          <a:off x="990600" y="3733800"/>
          <a:ext cx="7391400" cy="1742441"/>
        </p:xfrm>
        <a:graphic>
          <a:graphicData uri="http://schemas.openxmlformats.org/drawingml/2006/table">
            <a:tbl>
              <a:tblPr/>
              <a:tblGrid>
                <a:gridCol w="1371600"/>
                <a:gridCol w="2209800"/>
                <a:gridCol w="1828800"/>
                <a:gridCol w="1981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Large grain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BCP’d cavity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Fine grain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EP’d cavity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Fine grain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BCP’d cavity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Ra (µm)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0.0516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0.053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0.257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Rz (µm)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0.283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0.275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Rq (µm)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0.0648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0.0665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0.333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65" name="Picture 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1218" y="5618922"/>
            <a:ext cx="1143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6" name="Picture 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461" y="5579165"/>
            <a:ext cx="1238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7" name="Picture 8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0713" y="5592418"/>
            <a:ext cx="18764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1991-058B-4251-815B-F7E872CB4269}" type="slidenum">
              <a:rPr lang="en-US" altLang="zh-CN"/>
              <a:pPr/>
              <a:t>27</a:t>
            </a:fld>
            <a:endParaRPr lang="en-US" altLang="zh-CN"/>
          </a:p>
        </p:txBody>
      </p:sp>
      <p:sp>
        <p:nvSpPr>
          <p:cNvPr id="519179" name="Rectangle 11"/>
          <p:cNvSpPr>
            <a:spLocks noChangeArrowheads="1"/>
          </p:cNvSpPr>
          <p:nvPr/>
        </p:nvSpPr>
        <p:spPr bwMode="auto">
          <a:xfrm>
            <a:off x="126999" y="366575"/>
            <a:ext cx="553830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000" dirty="0">
                <a:solidFill>
                  <a:schemeClr val="tx2"/>
                </a:solidFill>
                <a:latin typeface="Franklin Gothic Medium" pitchFamily="34" charset="0"/>
              </a:rPr>
              <a:t>Fermilab Cavity </a:t>
            </a:r>
            <a:r>
              <a:rPr lang="en-US" sz="2000" dirty="0" smtClean="0">
                <a:solidFill>
                  <a:schemeClr val="tx2"/>
                </a:solidFill>
                <a:latin typeface="Franklin Gothic Medium" pitchFamily="34" charset="0"/>
              </a:rPr>
              <a:t>diagnostics – optical inspection</a:t>
            </a:r>
            <a:endParaRPr lang="en-US" sz="2000" dirty="0">
              <a:solidFill>
                <a:schemeClr val="tx2"/>
              </a:solidFill>
              <a:latin typeface="Franklin Gothic Medium" pitchFamily="34" charset="0"/>
            </a:endParaRPr>
          </a:p>
        </p:txBody>
      </p:sp>
      <p:sp>
        <p:nvSpPr>
          <p:cNvPr id="519183" name="Text Box 15"/>
          <p:cNvSpPr txBox="1">
            <a:spLocks noChangeArrowheads="1"/>
          </p:cNvSpPr>
          <p:nvPr/>
        </p:nvSpPr>
        <p:spPr bwMode="auto">
          <a:xfrm>
            <a:off x="401638" y="3339548"/>
            <a:ext cx="42973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/>
              <a:t>Camera inspection system by Kyoto University/KEK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148" y="1143000"/>
            <a:ext cx="3200400" cy="224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148" y="3627782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F:\backup\reference and working\Working\Cavity inspection\Resolution comparison\Questar lens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3951" y="3623778"/>
            <a:ext cx="2119401" cy="236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54646" y="5983357"/>
            <a:ext cx="581694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 smtClean="0"/>
              <a:t>Questar QM-1, first adopted at Cornell     USAF-1951 seen by Questar             </a:t>
            </a:r>
            <a:endParaRPr lang="en-US" sz="1400" dirty="0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28600" y="768625"/>
            <a:ext cx="574481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smtClean="0"/>
              <a:t>Kyoto/KEK: </a:t>
            </a:r>
            <a:r>
              <a:rPr lang="en-US" sz="1400" dirty="0" smtClean="0"/>
              <a:t>standard ILC cavities. </a:t>
            </a:r>
            <a:r>
              <a:rPr lang="en-US" sz="1400" b="1" dirty="0" smtClean="0"/>
              <a:t>Questar: </a:t>
            </a:r>
            <a:r>
              <a:rPr lang="en-US" sz="1400" dirty="0" smtClean="0"/>
              <a:t>All style cavities</a:t>
            </a:r>
            <a:endParaRPr lang="en-US" sz="1400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6050169" y="427382"/>
          <a:ext cx="2934805" cy="685800"/>
        </p:xfrm>
        <a:graphic>
          <a:graphicData uri="http://schemas.openxmlformats.org/drawingml/2006/table">
            <a:tbl>
              <a:tblPr/>
              <a:tblGrid>
                <a:gridCol w="917161"/>
                <a:gridCol w="2017644"/>
              </a:tblGrid>
              <a:tr h="205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Resolution (µm)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Questar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Kyoto/KEK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Picture 14" descr="F:\backup\reference and working\Working\Cavity inspection\Resolution comparison\Kyoto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1776" y="1139373"/>
            <a:ext cx="2141824" cy="224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3296" y="1147141"/>
            <a:ext cx="2242102" cy="224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G:\photo\IMG_0040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8929" y="3627782"/>
            <a:ext cx="2239587" cy="235557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122505" y="3339547"/>
            <a:ext cx="206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of TE1ACC006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211958" y="5976729"/>
            <a:ext cx="193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of 3C9FER001</a:t>
            </a:r>
            <a:endParaRPr lang="en-US" sz="14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7436" y="1146313"/>
            <a:ext cx="2242103" cy="224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23526" y="3624677"/>
            <a:ext cx="2216013" cy="235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3" descr="F:\backup\reference and working\Working\Cavity inspection\Resolution comparison\Questar lens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6381" y="3641035"/>
            <a:ext cx="2087219" cy="234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824947" y="1361661"/>
            <a:ext cx="7742584" cy="4724400"/>
          </a:xfrm>
        </p:spPr>
        <p:txBody>
          <a:bodyPr/>
          <a:lstStyle/>
          <a:p>
            <a:r>
              <a:rPr lang="en-US" sz="2000" dirty="0" smtClean="0"/>
              <a:t>Capable to reveal the 3-D profile of geometric defects and to establish the mechanism of local quench at the </a:t>
            </a:r>
            <a:r>
              <a:rPr lang="en-US" sz="2000" dirty="0" smtClean="0"/>
              <a:t>defects based on magnetic field enhancement.</a:t>
            </a:r>
            <a:endParaRPr lang="en-US" sz="2000" dirty="0" smtClean="0"/>
          </a:p>
          <a:p>
            <a:r>
              <a:rPr lang="en-US" sz="2000" dirty="0" smtClean="0"/>
              <a:t>Useful to assess surface preparation effectiveness by extracting surface roughness</a:t>
            </a:r>
          </a:p>
          <a:p>
            <a:r>
              <a:rPr lang="en-US" sz="2000" dirty="0" smtClean="0"/>
              <a:t>Achieved resolution in micron detail </a:t>
            </a:r>
            <a:r>
              <a:rPr lang="en-US" sz="2000" i="1" dirty="0" smtClean="0">
                <a:solidFill>
                  <a:srgbClr val="FF0000"/>
                </a:solidFill>
              </a:rPr>
              <a:t>( to resolve features~ &lt;100</a:t>
            </a:r>
            <a:r>
              <a:rPr lang="en-US" sz="2000" i="1" dirty="0" smtClean="0">
                <a:solidFill>
                  <a:srgbClr val="FF0000"/>
                </a:solidFill>
                <a:cs typeface="Arial" charset="0"/>
              </a:rPr>
              <a:t>µm in diameter; &lt;10µm in depth</a:t>
            </a:r>
            <a:r>
              <a:rPr lang="en-US" sz="2000" i="1" dirty="0" smtClean="0">
                <a:solidFill>
                  <a:srgbClr val="FF0000"/>
                </a:solidFill>
              </a:rPr>
              <a:t>)</a:t>
            </a:r>
            <a:r>
              <a:rPr lang="en-US" sz="2000" dirty="0" smtClean="0"/>
              <a:t>.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7412CE-FF76-4F64-BF60-3798AFF497D7}" type="slidenum">
              <a:rPr lang="en-US" altLang="zh-CN" smtClean="0"/>
              <a:pPr/>
              <a:t>3</a:t>
            </a:fld>
            <a:endParaRPr lang="en-US" altLang="zh-CN" smtClean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26999" y="0"/>
            <a:ext cx="5319644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000" dirty="0">
                <a:solidFill>
                  <a:schemeClr val="tx2"/>
                </a:solidFill>
                <a:latin typeface="Franklin Gothic Medium" pitchFamily="34" charset="0"/>
              </a:rPr>
              <a:t>Fermilab Cavity </a:t>
            </a:r>
            <a:r>
              <a:rPr lang="en-US" sz="2000" dirty="0" smtClean="0">
                <a:solidFill>
                  <a:schemeClr val="tx2"/>
                </a:solidFill>
                <a:latin typeface="Franklin Gothic Medium" pitchFamily="34" charset="0"/>
              </a:rPr>
              <a:t>diagnostics – Surface replica</a:t>
            </a:r>
            <a:endParaRPr lang="en-US" sz="2000" dirty="0">
              <a:solidFill>
                <a:schemeClr val="tx2"/>
              </a:solidFill>
              <a:latin typeface="Franklin Gothic Medium" pitchFamily="34" charset="0"/>
            </a:endParaRP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438940" y="5385101"/>
            <a:ext cx="558197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GB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/>
                <a:cs typeface="Times New Roman" pitchFamily="18" charset="0"/>
              </a:rPr>
              <a:t>M Ge, G Wu, D Burk, </a:t>
            </a:r>
            <a:r>
              <a:rPr kumimoji="0" lang="en-GB" altLang="zh-CN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/>
                <a:cs typeface="Times New Roman" pitchFamily="18" charset="0"/>
              </a:rPr>
              <a:t>J </a:t>
            </a:r>
            <a:r>
              <a:rPr kumimoji="0" lang="en-GB" altLang="zh-CN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/>
                <a:cs typeface="Times New Roman" pitchFamily="18" charset="0"/>
              </a:rPr>
              <a:t>Ozelis</a:t>
            </a:r>
            <a:r>
              <a:rPr kumimoji="0" lang="en-GB" altLang="zh-CN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/>
                <a:cs typeface="Times New Roman" pitchFamily="18" charset="0"/>
              </a:rPr>
              <a:t>, E Harms, D </a:t>
            </a:r>
            <a:r>
              <a:rPr kumimoji="0" lang="en-GB" altLang="zh-CN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/>
                <a:cs typeface="Times New Roman" pitchFamily="18" charset="0"/>
              </a:rPr>
              <a:t>Sergatskov</a:t>
            </a:r>
            <a:r>
              <a:rPr kumimoji="0" lang="en-GB" altLang="zh-CN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/>
                <a:cs typeface="Times New Roman" pitchFamily="18" charset="0"/>
              </a:rPr>
              <a:t>, D Hicks, and L D Cooley, </a:t>
            </a:r>
          </a:p>
          <a:p>
            <a:r>
              <a:rPr lang="en-US" altLang="zh-CN" sz="1100" dirty="0" smtClean="0">
                <a:latin typeface="Arial" pitchFamily="34" charset="0"/>
                <a:ea typeface="Times"/>
                <a:cs typeface="Times New Roman" pitchFamily="18" charset="0"/>
              </a:rPr>
              <a:t>Routine characterization of 3-D profiles of SRF cavity defects using replica techniques,</a:t>
            </a:r>
          </a:p>
          <a:p>
            <a:r>
              <a:rPr lang="en-US" altLang="zh-CN" sz="1100" dirty="0" smtClean="0">
                <a:latin typeface="Arial" pitchFamily="34" charset="0"/>
                <a:ea typeface="Times"/>
                <a:cs typeface="Times New Roman" pitchFamily="18" charset="0"/>
              </a:rPr>
              <a:t>Manuscript to be submitted to </a:t>
            </a:r>
            <a:r>
              <a:rPr lang="en-US" altLang="zh-CN" sz="1100" i="1" dirty="0" smtClean="0">
                <a:latin typeface="Arial" pitchFamily="34" charset="0"/>
                <a:ea typeface="Times"/>
                <a:cs typeface="Times New Roman" pitchFamily="18" charset="0"/>
              </a:rPr>
              <a:t>Journal of Superconducting Science and Technology.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373" y="3522113"/>
            <a:ext cx="3193774" cy="24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6" descr="P1010007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973" y="3528391"/>
            <a:ext cx="1046849" cy="102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Oval 11"/>
          <p:cNvSpPr>
            <a:spLocks noChangeArrowheads="1"/>
          </p:cNvSpPr>
          <p:nvPr/>
        </p:nvSpPr>
        <p:spPr bwMode="auto">
          <a:xfrm>
            <a:off x="1835425" y="4379844"/>
            <a:ext cx="381000" cy="38100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 altLang="zh-CN"/>
          </a:p>
        </p:txBody>
      </p:sp>
      <p:sp>
        <p:nvSpPr>
          <p:cNvPr id="11270" name="Line 12"/>
          <p:cNvSpPr>
            <a:spLocks noChangeShapeType="1"/>
          </p:cNvSpPr>
          <p:nvPr/>
        </p:nvSpPr>
        <p:spPr bwMode="auto">
          <a:xfrm flipV="1">
            <a:off x="2196547" y="4134678"/>
            <a:ext cx="725556" cy="357809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Text Box 14"/>
          <p:cNvSpPr txBox="1">
            <a:spLocks noChangeArrowheads="1"/>
          </p:cNvSpPr>
          <p:nvPr/>
        </p:nvSpPr>
        <p:spPr bwMode="auto">
          <a:xfrm>
            <a:off x="874643" y="5986670"/>
            <a:ext cx="2880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/>
              <a:t>Epoxy </a:t>
            </a:r>
            <a:r>
              <a:rPr lang="en-US" altLang="zh-CN" sz="1400" dirty="0" smtClean="0"/>
              <a:t>casting </a:t>
            </a:r>
            <a:r>
              <a:rPr lang="en-US" altLang="zh-CN" sz="1400" dirty="0"/>
              <a:t>on silicone</a:t>
            </a:r>
          </a:p>
        </p:txBody>
      </p:sp>
      <p:pic>
        <p:nvPicPr>
          <p:cNvPr id="11272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350730" y="-227611"/>
            <a:ext cx="2161519" cy="413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9869" y="763786"/>
            <a:ext cx="3210339" cy="217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Box 61"/>
          <p:cNvSpPr txBox="1">
            <a:spLocks noChangeArrowheads="1"/>
          </p:cNvSpPr>
          <p:nvPr/>
        </p:nvSpPr>
        <p:spPr bwMode="auto">
          <a:xfrm>
            <a:off x="2986917" y="932760"/>
            <a:ext cx="914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String</a:t>
            </a:r>
          </a:p>
        </p:txBody>
      </p:sp>
      <p:sp>
        <p:nvSpPr>
          <p:cNvPr id="11278" name="TextBox 62"/>
          <p:cNvSpPr txBox="1">
            <a:spLocks noChangeArrowheads="1"/>
          </p:cNvSpPr>
          <p:nvPr/>
        </p:nvSpPr>
        <p:spPr bwMode="auto">
          <a:xfrm>
            <a:off x="2793173" y="2344600"/>
            <a:ext cx="914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Silicone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rot="16200000" flipV="1">
            <a:off x="6584675" y="2192062"/>
            <a:ext cx="304800" cy="762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0" name="TextBox 65"/>
          <p:cNvSpPr txBox="1">
            <a:spLocks noChangeArrowheads="1"/>
          </p:cNvSpPr>
          <p:nvPr/>
        </p:nvSpPr>
        <p:spPr bwMode="auto">
          <a:xfrm>
            <a:off x="5761383" y="2458279"/>
            <a:ext cx="2057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Feature </a:t>
            </a:r>
            <a:r>
              <a:rPr lang="en-US" sz="1600" dirty="0"/>
              <a:t>on silicone</a:t>
            </a:r>
          </a:p>
        </p:txBody>
      </p:sp>
      <p:pic>
        <p:nvPicPr>
          <p:cNvPr id="11281" name="Picture 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9930" y="3505200"/>
            <a:ext cx="3243469" cy="250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2" name="Text Box 14"/>
          <p:cNvSpPr txBox="1">
            <a:spLocks noChangeArrowheads="1"/>
          </p:cNvSpPr>
          <p:nvPr/>
        </p:nvSpPr>
        <p:spPr bwMode="auto">
          <a:xfrm>
            <a:off x="4740964" y="5997783"/>
            <a:ext cx="42506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/>
              <a:t>Feature’s 3D shape </a:t>
            </a:r>
            <a:r>
              <a:rPr lang="en-US" altLang="zh-CN" sz="1400" dirty="0" smtClean="0"/>
              <a:t>by profilometer </a:t>
            </a:r>
            <a:r>
              <a:rPr lang="en-US" altLang="zh-CN" sz="1400" dirty="0"/>
              <a:t>scanning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37930" y="2908853"/>
            <a:ext cx="41545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 smtClean="0"/>
              <a:t>Silicone pouring into an open half cell with a string embedded</a:t>
            </a:r>
            <a:endParaRPr lang="en-US" altLang="zh-CN" sz="1400" dirty="0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171661" y="2981740"/>
            <a:ext cx="2551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 smtClean="0"/>
              <a:t>Visually indentify the features</a:t>
            </a:r>
            <a:endParaRPr lang="en-US" altLang="zh-CN" sz="1400" dirty="0"/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151708" y="0"/>
            <a:ext cx="5970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tx2"/>
                </a:solidFill>
              </a:rPr>
              <a:t>Surface replica – extraction and surface scan</a:t>
            </a:r>
            <a:endParaRPr lang="en-US" altLang="zh-CN" dirty="0">
              <a:solidFill>
                <a:schemeClr val="tx2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b00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448987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epoxy00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69624"/>
            <a:ext cx="38862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1" y="3429967"/>
            <a:ext cx="47310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dirty="0" smtClean="0"/>
              <a:t>A man-made pit </a:t>
            </a:r>
            <a:r>
              <a:rPr lang="en-GB" altLang="zh-CN" sz="1600" dirty="0" smtClean="0"/>
              <a:t>125µm deep, 300µm in diameter</a:t>
            </a:r>
            <a:endParaRPr lang="en-US" altLang="zh-CN" sz="1600" dirty="0" smtClean="0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855942" y="3384273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/>
              <a:t>Pit replica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03374"/>
            <a:ext cx="44958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803374"/>
            <a:ext cx="4572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609600" y="5327374"/>
            <a:ext cx="348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altLang="zh-CN"/>
              <a:t>profile of a pit on the Nb coupon</a:t>
            </a:r>
            <a:r>
              <a:rPr lang="en-US" altLang="zh-CN"/>
              <a:t> 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5267739" y="5324061"/>
            <a:ext cx="233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altLang="zh-CN" dirty="0"/>
              <a:t>profile of pit’s replica</a:t>
            </a:r>
            <a:r>
              <a:rPr lang="en-US" altLang="zh-CN" dirty="0"/>
              <a:t> </a:t>
            </a:r>
          </a:p>
        </p:txBody>
      </p:sp>
      <p:sp>
        <p:nvSpPr>
          <p:cNvPr id="12300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8A6E9C-5720-4D0E-89F8-04AC455757C3}" type="slidenum">
              <a:rPr lang="en-US" altLang="zh-CN" smtClean="0"/>
              <a:pPr/>
              <a:t>5</a:t>
            </a:fld>
            <a:endParaRPr lang="en-US" altLang="zh-CN" smtClean="0"/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131830" y="0"/>
            <a:ext cx="59707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tx2"/>
                </a:solidFill>
              </a:rPr>
              <a:t>Surface replica - resolution</a:t>
            </a:r>
            <a:endParaRPr lang="en-US" altLang="zh-CN" sz="2000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0" y="5838447"/>
            <a:ext cx="3576620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Overall, 1 µm detail can be replicated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" y="0"/>
            <a:ext cx="7772400" cy="533400"/>
          </a:xfrm>
        </p:spPr>
        <p:txBody>
          <a:bodyPr/>
          <a:lstStyle/>
          <a:p>
            <a:pPr algn="l"/>
            <a:r>
              <a:rPr lang="en-US" sz="2400" dirty="0" smtClean="0"/>
              <a:t>A discussion about surface detail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2A6B-D77B-4ABF-B1E9-AB356436EBC9}" type="slidenum">
              <a:rPr lang="en-US" altLang="zh-CN" smtClean="0"/>
              <a:pPr/>
              <a:t>6</a:t>
            </a:fld>
            <a:endParaRPr lang="en-US" altLang="zh-CN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283" y="622110"/>
            <a:ext cx="2542857" cy="172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94113" y="5613089"/>
            <a:ext cx="6351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 algn="just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1200" dirty="0" smtClean="0">
                <a:latin typeface="Times New Roman"/>
                <a:ea typeface="Times New Roman"/>
              </a:rPr>
              <a:t>      J. </a:t>
            </a:r>
            <a:r>
              <a:rPr lang="en-US" sz="1200" dirty="0" err="1" smtClean="0">
                <a:latin typeface="Times New Roman"/>
                <a:ea typeface="Times New Roman"/>
              </a:rPr>
              <a:t>Knobloc</a:t>
            </a:r>
            <a:r>
              <a:rPr lang="en-US" sz="1200" dirty="0" smtClean="0">
                <a:latin typeface="Times New Roman"/>
                <a:ea typeface="Times New Roman"/>
              </a:rPr>
              <a:t>, et al., “High Field Q Slope in Superconducting Cavities Due to Magnetic Field Enhancement at Grain Boundaries,” in </a:t>
            </a:r>
            <a:r>
              <a:rPr lang="en-US" sz="1200" i="1" dirty="0" smtClean="0">
                <a:latin typeface="Times New Roman"/>
                <a:ea typeface="Times New Roman"/>
              </a:rPr>
              <a:t>Proc. of 9th Workshop on RF Superconductivity</a:t>
            </a:r>
            <a:r>
              <a:rPr lang="en-US" sz="1200" dirty="0" smtClean="0">
                <a:latin typeface="Times New Roman"/>
                <a:ea typeface="Times New Roman"/>
              </a:rPr>
              <a:t>, Santa Fe, New Mexico,1999, pp. 77-91</a:t>
            </a:r>
            <a:endParaRPr lang="en-US" sz="1200" dirty="0">
              <a:latin typeface="Times New Roman"/>
              <a:ea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9122" y="833664"/>
            <a:ext cx="53571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As magnetic field at the edge of the defect approaches the thermal critical magnetic field, the magnetic flux then enters the corner area deeper, depending on the field enhancement factor. </a:t>
            </a:r>
          </a:p>
          <a:p>
            <a:endParaRPr lang="en-US" dirty="0" smtClean="0"/>
          </a:p>
          <a:p>
            <a:r>
              <a:rPr lang="en-US" dirty="0" smtClean="0"/>
              <a:t>At this time, the defect can be divided into one lossy corner and a remaining flux-free body.</a:t>
            </a:r>
          </a:p>
          <a:p>
            <a:endParaRPr lang="en-US" dirty="0" smtClean="0"/>
          </a:p>
          <a:p>
            <a:r>
              <a:rPr lang="en-US" dirty="0" smtClean="0"/>
              <a:t>The effective corner curvature is in micron scale as in the case of normal conducting niobium.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84174" y="5202342"/>
            <a:ext cx="6287299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Surface replica resolution sufficient to characterize the RF surfaces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  <p:sp>
        <p:nvSpPr>
          <p:cNvPr id="11" name="Rectangle 10"/>
          <p:cNvSpPr/>
          <p:nvPr/>
        </p:nvSpPr>
        <p:spPr>
          <a:xfrm>
            <a:off x="188843" y="3833335"/>
            <a:ext cx="6331227" cy="120032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19000"/>
              <a:buFont typeface="Wingdings" pitchFamily="2" charset="2"/>
              <a:buChar char="§"/>
            </a:pPr>
            <a:r>
              <a:rPr lang="en-US" dirty="0" smtClean="0"/>
              <a:t>High resolution profilometer (KLA </a:t>
            </a:r>
            <a:r>
              <a:rPr lang="en-US" dirty="0" err="1" smtClean="0"/>
              <a:t>Tencor</a:t>
            </a:r>
            <a:r>
              <a:rPr lang="en-US" dirty="0" smtClean="0"/>
              <a:t> Model P-16)</a:t>
            </a:r>
          </a:p>
          <a:p>
            <a:pPr>
              <a:buClr>
                <a:schemeClr val="accent2"/>
              </a:buClr>
              <a:buSzPct val="119000"/>
              <a:buFont typeface="Wingdings" pitchFamily="2" charset="2"/>
              <a:buChar char="§"/>
            </a:pPr>
            <a:r>
              <a:rPr lang="en-US" dirty="0" smtClean="0"/>
              <a:t>Probe tip with 0.8 µm diameter </a:t>
            </a:r>
          </a:p>
          <a:p>
            <a:pPr>
              <a:buClr>
                <a:schemeClr val="accent2"/>
              </a:buClr>
              <a:buSzPct val="119000"/>
              <a:buFont typeface="Wingdings" pitchFamily="2" charset="2"/>
              <a:buChar char="§"/>
            </a:pPr>
            <a:r>
              <a:rPr lang="en-US" dirty="0" smtClean="0"/>
              <a:t>Horizontal resolution &lt; 1 µm</a:t>
            </a:r>
          </a:p>
          <a:p>
            <a:pPr>
              <a:buClr>
                <a:schemeClr val="accent2"/>
              </a:buClr>
              <a:buSzPct val="119000"/>
              <a:buFont typeface="Wingdings" pitchFamily="2" charset="2"/>
              <a:buChar char="§"/>
            </a:pPr>
            <a:r>
              <a:rPr lang="en-US" dirty="0" smtClean="0"/>
              <a:t>Vertical resolution ~1 Å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21" y="0"/>
            <a:ext cx="7772400" cy="533400"/>
          </a:xfrm>
        </p:spPr>
        <p:txBody>
          <a:bodyPr/>
          <a:lstStyle/>
          <a:p>
            <a:pPr algn="l"/>
            <a:r>
              <a:rPr lang="en-US" sz="2400" dirty="0" smtClean="0"/>
              <a:t>1-cell cavity: PKU-LG1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2A6B-D77B-4ABF-B1E9-AB356436EBC9}" type="slidenum">
              <a:rPr lang="en-US" altLang="zh-CN" smtClean="0"/>
              <a:pPr/>
              <a:t>7</a:t>
            </a:fld>
            <a:endParaRPr lang="en-US" altLang="zh-C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599" y="849587"/>
            <a:ext cx="5833150" cy="34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507832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P. </a:t>
            </a:r>
            <a:r>
              <a:rPr lang="en-US" sz="1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Kneisel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“Progress on Large Grain and Single Grain Niobium – Ingots and Sheet and Review of Progress on Large Grain and Single Grain Niobium,” in </a:t>
            </a:r>
            <a:r>
              <a:rPr lang="en-US" sz="1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Proc. of 13th Workshop on RF Superconductivity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Beijing, China, 2007.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87616" y="1252331"/>
            <a:ext cx="3737114" cy="20313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en-US" dirty="0" smtClean="0"/>
              <a:t>43 MV/m. 185 mT</a:t>
            </a:r>
          </a:p>
          <a:p>
            <a:pPr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en-US" dirty="0" smtClean="0"/>
              <a:t>NingXia large grain RRR niobium</a:t>
            </a:r>
          </a:p>
          <a:p>
            <a:pPr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en-US" dirty="0" smtClean="0"/>
              <a:t>Post purified</a:t>
            </a:r>
          </a:p>
          <a:p>
            <a:pPr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en-US" dirty="0" smtClean="0"/>
              <a:t>BCP processed</a:t>
            </a:r>
          </a:p>
          <a:p>
            <a:pPr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en-US" dirty="0" smtClean="0"/>
              <a:t>Low temperature baking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8662" y="4432853"/>
            <a:ext cx="4303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Features found at multiple locations:</a:t>
            </a:r>
          </a:p>
          <a:p>
            <a:pPr>
              <a:buClr>
                <a:schemeClr val="accent2"/>
              </a:buClr>
              <a:buSzPct val="113000"/>
              <a:buFont typeface="Wingdings" pitchFamily="2" charset="2"/>
              <a:buChar char="§"/>
            </a:pPr>
            <a:r>
              <a:rPr lang="en-US" dirty="0" smtClean="0"/>
              <a:t>BCP stains</a:t>
            </a:r>
          </a:p>
          <a:p>
            <a:pPr>
              <a:buClr>
                <a:schemeClr val="accent2"/>
              </a:buClr>
              <a:buSzPct val="113000"/>
              <a:buFont typeface="Wingdings" pitchFamily="2" charset="2"/>
              <a:buChar char="§"/>
            </a:pPr>
            <a:r>
              <a:rPr lang="en-US" dirty="0" smtClean="0"/>
              <a:t>BCP etching pits</a:t>
            </a:r>
          </a:p>
          <a:p>
            <a:pPr>
              <a:buClr>
                <a:schemeClr val="accent2"/>
              </a:buClr>
              <a:buSzPct val="113000"/>
              <a:buFont typeface="Wingdings" pitchFamily="2" charset="2"/>
              <a:buChar char="§"/>
            </a:pPr>
            <a:r>
              <a:rPr lang="en-US" dirty="0" smtClean="0"/>
              <a:t>Weld Pits</a:t>
            </a:r>
          </a:p>
          <a:p>
            <a:pPr>
              <a:buClr>
                <a:schemeClr val="accent2"/>
              </a:buClr>
              <a:buSzPct val="113000"/>
              <a:buFont typeface="Wingdings" pitchFamily="2" charset="2"/>
              <a:buChar char="§"/>
            </a:pPr>
            <a:r>
              <a:rPr lang="en-US" dirty="0" smtClean="0"/>
              <a:t>Steep grain boundaries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5413" y="6256338"/>
            <a:ext cx="1905000" cy="457200"/>
          </a:xfrm>
        </p:spPr>
        <p:txBody>
          <a:bodyPr/>
          <a:lstStyle/>
          <a:p>
            <a:r>
              <a:rPr lang="en-US" altLang="zh-CN" dirty="0" smtClean="0"/>
              <a:t>Sep. 23, 2010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87" y="0"/>
            <a:ext cx="7772400" cy="533400"/>
          </a:xfrm>
        </p:spPr>
        <p:txBody>
          <a:bodyPr/>
          <a:lstStyle/>
          <a:p>
            <a:pPr algn="l"/>
            <a:r>
              <a:rPr lang="en-US" sz="2400" dirty="0" smtClean="0"/>
              <a:t>Optical features of PKU-LG1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June 1, 2009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2A6B-D77B-4ABF-B1E9-AB356436EBC9}" type="slidenum">
              <a:rPr lang="en-US" altLang="zh-CN" smtClean="0"/>
              <a:pPr/>
              <a:t>8</a:t>
            </a:fld>
            <a:endParaRPr lang="en-US" altLang="zh-CN"/>
          </a:p>
        </p:txBody>
      </p:sp>
      <p:pic>
        <p:nvPicPr>
          <p:cNvPr id="2050" name="Picture 2" descr="G:\Work Documents\2010\1.3GHz\PKU-LG1\1st inspection-BCP-2010-6-1\PKU large grain size_eq1_159.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84" y="427672"/>
            <a:ext cx="8835480" cy="63110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61919" y="819186"/>
            <a:ext cx="1927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13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BCP acid </a:t>
            </a:r>
            <a:r>
              <a:rPr lang="en-US" dirty="0" smtClean="0">
                <a:solidFill>
                  <a:schemeClr val="bg1"/>
                </a:solidFill>
              </a:rPr>
              <a:t>stains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32710" y="6216133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13000"/>
            </a:pPr>
            <a:r>
              <a:rPr lang="en-US" dirty="0" smtClean="0">
                <a:solidFill>
                  <a:schemeClr val="bg1"/>
                </a:solidFill>
              </a:rPr>
              <a:t>This picture covers 10mm in length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87" y="0"/>
            <a:ext cx="7772400" cy="533400"/>
          </a:xfrm>
        </p:spPr>
        <p:txBody>
          <a:bodyPr/>
          <a:lstStyle/>
          <a:p>
            <a:pPr algn="l"/>
            <a:r>
              <a:rPr lang="en-US" sz="2400" dirty="0" smtClean="0"/>
              <a:t>Optical features of PKU-LG1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June 1, 2009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2A6B-D77B-4ABF-B1E9-AB356436EBC9}" type="slidenum">
              <a:rPr lang="en-US" altLang="zh-CN" smtClean="0"/>
              <a:pPr/>
              <a:t>9</a:t>
            </a:fld>
            <a:endParaRPr lang="en-US" altLang="zh-CN"/>
          </a:p>
        </p:txBody>
      </p:sp>
      <p:pic>
        <p:nvPicPr>
          <p:cNvPr id="3074" name="Picture 2" descr="G:\Work Documents\2010\1.3GHz\PKU-LG1\1st inspection-BCP-2010-6-1\PKU large grain size_eq1_191.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783" y="440161"/>
            <a:ext cx="8806070" cy="629005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61919" y="819186"/>
            <a:ext cx="200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13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BCP </a:t>
            </a:r>
            <a:r>
              <a:rPr lang="en-US" dirty="0" smtClean="0">
                <a:solidFill>
                  <a:schemeClr val="bg1"/>
                </a:solidFill>
              </a:rPr>
              <a:t>etching pits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Franklin Gothic Medium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20337</TotalTime>
  <Words>1566</Words>
  <Application>Microsoft Office PowerPoint</Application>
  <PresentationFormat>On-screen Show (4:3)</PresentationFormat>
  <Paragraphs>313</Paragraphs>
  <Slides>27</Slides>
  <Notes>4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1_Default Design</vt:lpstr>
      <vt:lpstr>Investigation of large grain cavity surfaces</vt:lpstr>
      <vt:lpstr>Outlines</vt:lpstr>
      <vt:lpstr>Slide 3</vt:lpstr>
      <vt:lpstr>Slide 4</vt:lpstr>
      <vt:lpstr>Slide 5</vt:lpstr>
      <vt:lpstr>A discussion about surface detail</vt:lpstr>
      <vt:lpstr>1-cell cavity: PKU-LG1</vt:lpstr>
      <vt:lpstr>Optical features of PKU-LG1</vt:lpstr>
      <vt:lpstr>Optical features of PKU-LG1</vt:lpstr>
      <vt:lpstr>Optical features of PKU-LG1</vt:lpstr>
      <vt:lpstr>Optical features of PKU-LG1</vt:lpstr>
      <vt:lpstr>Slide 12</vt:lpstr>
      <vt:lpstr>Slide 13</vt:lpstr>
      <vt:lpstr>Slide 14</vt:lpstr>
      <vt:lpstr>Field enhancement factor with step model</vt:lpstr>
      <vt:lpstr>Slide 16</vt:lpstr>
      <vt:lpstr>Cavity surface roughness database</vt:lpstr>
      <vt:lpstr>Cavity surface roughness database</vt:lpstr>
      <vt:lpstr>Surface roughness vs. Gradient</vt:lpstr>
      <vt:lpstr>Conclusions</vt:lpstr>
      <vt:lpstr>Extra slides</vt:lpstr>
      <vt:lpstr>Slide 22</vt:lpstr>
      <vt:lpstr>Slide 23</vt:lpstr>
      <vt:lpstr>Slide 24</vt:lpstr>
      <vt:lpstr>Slide 25</vt:lpstr>
      <vt:lpstr>Slide 26</vt:lpstr>
      <vt:lpstr>Slide 27</vt:lpstr>
    </vt:vector>
  </TitlesOfParts>
  <Company>Fermilab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Cavity Processing results from ANL/FNAL facility and optimization to reduce Field Emission </dc:title>
  <dc:creator>Genfa Wu</dc:creator>
  <cp:lastModifiedBy>genfa</cp:lastModifiedBy>
  <cp:revision>387</cp:revision>
  <dcterms:created xsi:type="dcterms:W3CDTF">2005-09-21T18:49:49Z</dcterms:created>
  <dcterms:modified xsi:type="dcterms:W3CDTF">2010-09-23T17:16:28Z</dcterms:modified>
</cp:coreProperties>
</file>